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5.xml" ContentType="application/vnd.openxmlformats-officedocument.presentationml.comments+xml"/>
  <Override PartName="/ppt/notesSlides/notesSlide19.xml" ContentType="application/vnd.openxmlformats-officedocument.presentationml.notesSlide+xml"/>
  <Override PartName="/ppt/comments/comment6.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7.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70" r:id="rId2"/>
    <p:sldId id="313" r:id="rId3"/>
    <p:sldId id="333" r:id="rId4"/>
    <p:sldId id="332" r:id="rId5"/>
    <p:sldId id="314" r:id="rId6"/>
    <p:sldId id="324" r:id="rId7"/>
    <p:sldId id="335" r:id="rId8"/>
    <p:sldId id="337" r:id="rId9"/>
    <p:sldId id="327" r:id="rId10"/>
    <p:sldId id="336" r:id="rId11"/>
    <p:sldId id="298" r:id="rId12"/>
    <p:sldId id="328" r:id="rId13"/>
    <p:sldId id="330" r:id="rId14"/>
    <p:sldId id="322" r:id="rId15"/>
    <p:sldId id="323" r:id="rId16"/>
    <p:sldId id="321" r:id="rId17"/>
    <p:sldId id="319" r:id="rId18"/>
    <p:sldId id="329" r:id="rId19"/>
    <p:sldId id="348" r:id="rId20"/>
    <p:sldId id="349" r:id="rId21"/>
    <p:sldId id="345" r:id="rId22"/>
    <p:sldId id="351" r:id="rId23"/>
    <p:sldId id="343" r:id="rId24"/>
    <p:sldId id="344" r:id="rId25"/>
    <p:sldId id="338" r:id="rId26"/>
    <p:sldId id="312" r:id="rId27"/>
    <p:sldId id="334"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3">
          <p15:clr>
            <a:srgbClr val="A4A3A4"/>
          </p15:clr>
        </p15:guide>
        <p15:guide id="2" pos="29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Hare" initials="PH" lastIdx="9" clrIdx="0">
    <p:extLst/>
  </p:cmAuthor>
  <p:cmAuthor id="2" name="McKinney Austin" initials="M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14"/>
    <a:srgbClr val="EBBD54"/>
    <a:srgbClr val="B70000"/>
    <a:srgbClr val="B70014"/>
    <a:srgbClr val="7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2" autoAdjust="0"/>
    <p:restoredTop sz="75629" autoAdjust="0"/>
  </p:normalViewPr>
  <p:slideViewPr>
    <p:cSldViewPr snapToGrid="0" snapToObjects="1">
      <p:cViewPr varScale="1">
        <p:scale>
          <a:sx n="106" d="100"/>
          <a:sy n="106" d="100"/>
        </p:scale>
        <p:origin x="2600" y="184"/>
      </p:cViewPr>
      <p:guideLst>
        <p:guide orient="horz" pos="523"/>
        <p:guide pos="29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3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21T14:24:20.311" idx="4">
    <p:pos x="10" y="10"/>
    <p:text>I would go into more depth on this info and the impact to campus</p:text>
    <p:extLst>
      <p:ext uri="{C676402C-5697-4E1C-873F-D02D1690AC5C}">
        <p15:threadingInfo xmlns:p15="http://schemas.microsoft.com/office/powerpoint/2012/main" timeZoneBias="360"/>
      </p:ext>
    </p:extLst>
  </p:cm>
  <p:cm authorId="1" dt="2017-12-21T14:26:52.288" idx="7">
    <p:pos x="106" y="106"/>
    <p:text>Need to discuss the roles of Office of Data Management &amp; Analytics, APIR, etc.</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2-21T14:18:35.831" idx="1">
    <p:pos x="10" y="10"/>
    <p:text/>
    <p:extLst>
      <p:ext uri="{C676402C-5697-4E1C-873F-D02D1690AC5C}">
        <p15:threadingInfo xmlns:p15="http://schemas.microsoft.com/office/powerpoint/2012/main" timeZoneBias="360"/>
      </p:ext>
    </p:extLst>
  </p:cm>
  <p:cm authorId="1" dt="2017-12-21T14:18:48.865" idx="2">
    <p:pos x="5623" y="907"/>
    <p:text>Reduce the verbiage to have all fit on one page but still have the different types of users</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12-21T14:28:47.699" idx="8">
    <p:pos x="10" y="10"/>
    <p:text>seems this slide should come after the Data Governance discussions</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8-01-09T03:15:49.180" idx="1">
    <p:pos x="4766" y="1822"/>
    <p:text>Can I move this Tableau content to the second Tableau slide that I'm doing?</p:text>
    <p:extLst>
      <p:ext uri="{C676402C-5697-4E1C-873F-D02D1690AC5C}">
        <p15:threadingInfo xmlns:p15="http://schemas.microsoft.com/office/powerpoint/2012/main" timeZoneBias="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8-01-09T03:15:49.180" idx="1">
    <p:pos x="4766" y="1822"/>
    <p:text>Can I move this Tableau content to the second Tableau slide that I'm doing?</p:text>
    <p:extLst>
      <p:ext uri="{C676402C-5697-4E1C-873F-D02D1690AC5C}">
        <p15:threadingInfo xmlns:p15="http://schemas.microsoft.com/office/powerpoint/2012/main" timeZoneBias="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8-01-09T03:15:49.180" idx="1">
    <p:pos x="4766" y="1822"/>
    <p:text>Can I move this Tableau content to the second Tableau slide that I'm doing?</p:text>
    <p:extLst>
      <p:ext uri="{C676402C-5697-4E1C-873F-D02D1690AC5C}">
        <p15:threadingInfo xmlns:p15="http://schemas.microsoft.com/office/powerpoint/2012/main"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8-01-09T03:15:49.180" idx="1">
    <p:pos x="4766" y="1822"/>
    <p:text>Can I move this Tableau content to the second Tableau slide that I'm doing?</p:text>
    <p:extLst>
      <p:ext uri="{C676402C-5697-4E1C-873F-D02D1690AC5C}">
        <p15:threadingInfo xmlns:p15="http://schemas.microsoft.com/office/powerpoint/2012/main" timeZoneBias="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12-21T14:26:09.286" idx="6">
    <p:pos x="10" y="10"/>
    <p:text>possibly discuss how to find info</p:text>
    <p:extLst>
      <p:ext uri="{C676402C-5697-4E1C-873F-D02D1690AC5C}">
        <p15:threadingInfo xmlns:p15="http://schemas.microsoft.com/office/powerpoint/2012/main" timeZoneBias="3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12-21T14:29:55.465" idx="9">
    <p:pos x="10" y="10"/>
    <p:text>From an overall perspective, I believe there are too many words on individiual slides.  They can be summarized on the slide but go into depth during the presentation.</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87D7A9-0296-424D-8FBD-38A5210C59F4}" type="datetimeFigureOut">
              <a:rPr lang="en-US" smtClean="0"/>
              <a:t>1/12/18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36721E7-4DBE-BC44-988D-4128EE48D5C8}" type="slidenum">
              <a:rPr lang="en-US" smtClean="0"/>
              <a:t>‹#›</a:t>
            </a:fld>
            <a:endParaRPr lang="en-US"/>
          </a:p>
        </p:txBody>
      </p:sp>
    </p:spTree>
    <p:extLst>
      <p:ext uri="{BB962C8B-B14F-4D97-AF65-F5344CB8AC3E}">
        <p14:creationId xmlns:p14="http://schemas.microsoft.com/office/powerpoint/2010/main" val="4223813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B1265E-45E4-914C-9FA3-8ECF266E0A83}" type="datetimeFigureOut">
              <a:rPr lang="en-US" smtClean="0"/>
              <a:t>1/12/18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6B9835-DA8B-D845-BA8B-2F9596FD2688}" type="slidenum">
              <a:rPr lang="en-US" smtClean="0"/>
              <a:t>‹#›</a:t>
            </a:fld>
            <a:endParaRPr lang="en-US"/>
          </a:p>
        </p:txBody>
      </p:sp>
    </p:spTree>
    <p:extLst>
      <p:ext uri="{BB962C8B-B14F-4D97-AF65-F5344CB8AC3E}">
        <p14:creationId xmlns:p14="http://schemas.microsoft.com/office/powerpoint/2010/main" val="16301528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mailto:kmelland@wisc.edu"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1</a:t>
            </a:fld>
            <a:endParaRPr lang="en-US"/>
          </a:p>
        </p:txBody>
      </p:sp>
    </p:spTree>
    <p:extLst>
      <p:ext uri="{BB962C8B-B14F-4D97-AF65-F5344CB8AC3E}">
        <p14:creationId xmlns:p14="http://schemas.microsoft.com/office/powerpoint/2010/main" val="276269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Multiple BI initiatives, the UWRAP project is just one.  But it is important to note they all align together</a:t>
            </a:r>
          </a:p>
        </p:txBody>
      </p:sp>
      <p:sp>
        <p:nvSpPr>
          <p:cNvPr id="4" name="Slide Number Placeholder 3"/>
          <p:cNvSpPr>
            <a:spLocks noGrp="1"/>
          </p:cNvSpPr>
          <p:nvPr>
            <p:ph type="sldNum" sz="quarter" idx="10"/>
          </p:nvPr>
        </p:nvSpPr>
        <p:spPr/>
        <p:txBody>
          <a:bodyPr/>
          <a:lstStyle/>
          <a:p>
            <a:fld id="{9D6B9835-DA8B-D845-BA8B-2F9596FD2688}" type="slidenum">
              <a:rPr lang="en-US" smtClean="0"/>
              <a:t>11</a:t>
            </a:fld>
            <a:endParaRPr lang="en-US"/>
          </a:p>
        </p:txBody>
      </p:sp>
    </p:spTree>
    <p:extLst>
      <p:ext uri="{BB962C8B-B14F-4D97-AF65-F5344CB8AC3E}">
        <p14:creationId xmlns:p14="http://schemas.microsoft.com/office/powerpoint/2010/main" val="20900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Structure</a:t>
            </a:r>
          </a:p>
        </p:txBody>
      </p:sp>
      <p:sp>
        <p:nvSpPr>
          <p:cNvPr id="4" name="Slide Number Placeholder 3"/>
          <p:cNvSpPr>
            <a:spLocks noGrp="1"/>
          </p:cNvSpPr>
          <p:nvPr>
            <p:ph type="sldNum" sz="quarter" idx="10"/>
          </p:nvPr>
        </p:nvSpPr>
        <p:spPr/>
        <p:txBody>
          <a:bodyPr/>
          <a:lstStyle/>
          <a:p>
            <a:fld id="{9D6B9835-DA8B-D845-BA8B-2F9596FD2688}" type="slidenum">
              <a:rPr lang="en-US" smtClean="0"/>
              <a:t>12</a:t>
            </a:fld>
            <a:endParaRPr lang="en-US"/>
          </a:p>
        </p:txBody>
      </p:sp>
    </p:spTree>
    <p:extLst>
      <p:ext uri="{BB962C8B-B14F-4D97-AF65-F5344CB8AC3E}">
        <p14:creationId xmlns:p14="http://schemas.microsoft.com/office/powerpoint/2010/main" val="44803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6B9835-DA8B-D845-BA8B-2F9596FD2688}" type="slidenum">
              <a:rPr lang="en-US" smtClean="0"/>
              <a:t>13</a:t>
            </a:fld>
            <a:endParaRPr lang="en-US"/>
          </a:p>
        </p:txBody>
      </p:sp>
    </p:spTree>
    <p:extLst>
      <p:ext uri="{BB962C8B-B14F-4D97-AF65-F5344CB8AC3E}">
        <p14:creationId xmlns:p14="http://schemas.microsoft.com/office/powerpoint/2010/main" val="4118535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6B9835-DA8B-D845-BA8B-2F9596FD2688}" type="slidenum">
              <a:rPr lang="en-US" smtClean="0"/>
              <a:t>14</a:t>
            </a:fld>
            <a:endParaRPr lang="en-US"/>
          </a:p>
        </p:txBody>
      </p:sp>
    </p:spTree>
    <p:extLst>
      <p:ext uri="{BB962C8B-B14F-4D97-AF65-F5344CB8AC3E}">
        <p14:creationId xmlns:p14="http://schemas.microsoft.com/office/powerpoint/2010/main" val="299292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6B9835-DA8B-D845-BA8B-2F9596FD2688}" type="slidenum">
              <a:rPr lang="en-US" smtClean="0"/>
              <a:t>15</a:t>
            </a:fld>
            <a:endParaRPr lang="en-US"/>
          </a:p>
        </p:txBody>
      </p:sp>
    </p:spTree>
    <p:extLst>
      <p:ext uri="{BB962C8B-B14F-4D97-AF65-F5344CB8AC3E}">
        <p14:creationId xmlns:p14="http://schemas.microsoft.com/office/powerpoint/2010/main" val="1913900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Make sure people hear there are actually two projects – UW-System and UW-Madison.  Define scope of each</a:t>
            </a:r>
          </a:p>
        </p:txBody>
      </p:sp>
      <p:sp>
        <p:nvSpPr>
          <p:cNvPr id="4" name="Slide Number Placeholder 3"/>
          <p:cNvSpPr>
            <a:spLocks noGrp="1"/>
          </p:cNvSpPr>
          <p:nvPr>
            <p:ph type="sldNum" sz="quarter" idx="10"/>
          </p:nvPr>
        </p:nvSpPr>
        <p:spPr/>
        <p:txBody>
          <a:bodyPr/>
          <a:lstStyle/>
          <a:p>
            <a:fld id="{9D6B9835-DA8B-D845-BA8B-2F9596FD2688}" type="slidenum">
              <a:rPr lang="en-US" smtClean="0"/>
              <a:t>16</a:t>
            </a:fld>
            <a:endParaRPr lang="en-US"/>
          </a:p>
        </p:txBody>
      </p:sp>
    </p:spTree>
    <p:extLst>
      <p:ext uri="{BB962C8B-B14F-4D97-AF65-F5344CB8AC3E}">
        <p14:creationId xmlns:p14="http://schemas.microsoft.com/office/powerpoint/2010/main" val="15641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Because of all the above – here’s where we are at today and where we are headed.</a:t>
            </a:r>
          </a:p>
        </p:txBody>
      </p:sp>
      <p:sp>
        <p:nvSpPr>
          <p:cNvPr id="4" name="Slide Number Placeholder 3"/>
          <p:cNvSpPr>
            <a:spLocks noGrp="1"/>
          </p:cNvSpPr>
          <p:nvPr>
            <p:ph type="sldNum" sz="quarter" idx="10"/>
          </p:nvPr>
        </p:nvSpPr>
        <p:spPr/>
        <p:txBody>
          <a:bodyPr/>
          <a:lstStyle/>
          <a:p>
            <a:fld id="{9D6B9835-DA8B-D845-BA8B-2F9596FD2688}" type="slidenum">
              <a:rPr lang="en-US" smtClean="0"/>
              <a:t>17</a:t>
            </a:fld>
            <a:endParaRPr lang="en-US"/>
          </a:p>
        </p:txBody>
      </p:sp>
    </p:spTree>
    <p:extLst>
      <p:ext uri="{BB962C8B-B14F-4D97-AF65-F5344CB8AC3E}">
        <p14:creationId xmlns:p14="http://schemas.microsoft.com/office/powerpoint/2010/main" val="3715527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Project Structure</a:t>
            </a:r>
          </a:p>
        </p:txBody>
      </p:sp>
      <p:sp>
        <p:nvSpPr>
          <p:cNvPr id="4" name="Slide Number Placeholder 3"/>
          <p:cNvSpPr>
            <a:spLocks noGrp="1"/>
          </p:cNvSpPr>
          <p:nvPr>
            <p:ph type="sldNum" sz="quarter" idx="10"/>
          </p:nvPr>
        </p:nvSpPr>
        <p:spPr/>
        <p:txBody>
          <a:bodyPr/>
          <a:lstStyle/>
          <a:p>
            <a:fld id="{9D6B9835-DA8B-D845-BA8B-2F9596FD2688}" type="slidenum">
              <a:rPr lang="en-US" smtClean="0"/>
              <a:t>18</a:t>
            </a:fld>
            <a:endParaRPr lang="en-US"/>
          </a:p>
        </p:txBody>
      </p:sp>
    </p:spTree>
    <p:extLst>
      <p:ext uri="{BB962C8B-B14F-4D97-AF65-F5344CB8AC3E}">
        <p14:creationId xmlns:p14="http://schemas.microsoft.com/office/powerpoint/2010/main" val="2237946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Because of all the above – here’s where we are at today and where we are headed.</a:t>
            </a:r>
          </a:p>
        </p:txBody>
      </p:sp>
      <p:sp>
        <p:nvSpPr>
          <p:cNvPr id="4" name="Slide Number Placeholder 3"/>
          <p:cNvSpPr>
            <a:spLocks noGrp="1"/>
          </p:cNvSpPr>
          <p:nvPr>
            <p:ph type="sldNum" sz="quarter" idx="10"/>
          </p:nvPr>
        </p:nvSpPr>
        <p:spPr/>
        <p:txBody>
          <a:bodyPr/>
          <a:lstStyle/>
          <a:p>
            <a:fld id="{9D6B9835-DA8B-D845-BA8B-2F9596FD2688}" type="slidenum">
              <a:rPr lang="en-US" smtClean="0"/>
              <a:t>19</a:t>
            </a:fld>
            <a:endParaRPr lang="en-US"/>
          </a:p>
        </p:txBody>
      </p:sp>
    </p:spTree>
    <p:extLst>
      <p:ext uri="{BB962C8B-B14F-4D97-AF65-F5344CB8AC3E}">
        <p14:creationId xmlns:p14="http://schemas.microsoft.com/office/powerpoint/2010/main" val="331617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context here: started small a few years ago with a couple of central administrative units. Have been growing developer base, user base, and infrastructure—process, standards, style, etc.</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20</a:t>
            </a:fld>
            <a:endParaRPr lang="en-US"/>
          </a:p>
        </p:txBody>
      </p:sp>
    </p:spTree>
    <p:extLst>
      <p:ext uri="{BB962C8B-B14F-4D97-AF65-F5344CB8AC3E}">
        <p14:creationId xmlns:p14="http://schemas.microsoft.com/office/powerpoint/2010/main" val="210925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3 slides align</a:t>
            </a:r>
            <a:r>
              <a:rPr lang="en-US" baseline="0" dirty="0"/>
              <a:t> with the presentation we provided to the AC back in 2015 / 2016.  Speak to the what we are trying to accomplish and the state that existed / still exists around BI here</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2</a:t>
            </a:fld>
            <a:endParaRPr lang="en-US"/>
          </a:p>
        </p:txBody>
      </p:sp>
    </p:spTree>
    <p:extLst>
      <p:ext uri="{BB962C8B-B14F-4D97-AF65-F5344CB8AC3E}">
        <p14:creationId xmlns:p14="http://schemas.microsoft.com/office/powerpoint/2010/main" val="649447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context here: started small a few years ago with a couple of central administrative units. Have been growing developer base, user base, and infrastructure—process, standards, style, etc.</a:t>
            </a:r>
          </a:p>
        </p:txBody>
      </p:sp>
      <p:sp>
        <p:nvSpPr>
          <p:cNvPr id="4" name="Slide Number Placeholder 3"/>
          <p:cNvSpPr>
            <a:spLocks noGrp="1"/>
          </p:cNvSpPr>
          <p:nvPr>
            <p:ph type="sldNum" sz="quarter" idx="10"/>
          </p:nvPr>
        </p:nvSpPr>
        <p:spPr/>
        <p:txBody>
          <a:bodyPr/>
          <a:lstStyle/>
          <a:p>
            <a:fld id="{9D6B9835-DA8B-D845-BA8B-2F9596FD2688}" type="slidenum">
              <a:rPr lang="en-US" smtClean="0"/>
              <a:t>21</a:t>
            </a:fld>
            <a:endParaRPr lang="en-US"/>
          </a:p>
        </p:txBody>
      </p:sp>
    </p:spTree>
    <p:extLst>
      <p:ext uri="{BB962C8B-B14F-4D97-AF65-F5344CB8AC3E}">
        <p14:creationId xmlns:p14="http://schemas.microsoft.com/office/powerpoint/2010/main" val="2941340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FF"/>
                </a:solidFill>
              </a:rPr>
              <a:t>Will continue development of visualizations, but will also be using Tableau to provide much of the record level data many currently get from the Query Library.</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9D6B9835-DA8B-D845-BA8B-2F9596FD2688}" type="slidenum">
              <a:rPr lang="en-US" smtClean="0"/>
              <a:t>22</a:t>
            </a:fld>
            <a:endParaRPr lang="en-US"/>
          </a:p>
        </p:txBody>
      </p:sp>
    </p:spTree>
    <p:extLst>
      <p:ext uri="{BB962C8B-B14F-4D97-AF65-F5344CB8AC3E}">
        <p14:creationId xmlns:p14="http://schemas.microsoft.com/office/powerpoint/2010/main" val="536814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continue development of visualizations, but will also be using Tableau to provide much of the record level data many currently get from the Query Library.</a:t>
            </a:r>
          </a:p>
        </p:txBody>
      </p:sp>
      <p:sp>
        <p:nvSpPr>
          <p:cNvPr id="4" name="Slide Number Placeholder 3"/>
          <p:cNvSpPr>
            <a:spLocks noGrp="1"/>
          </p:cNvSpPr>
          <p:nvPr>
            <p:ph type="sldNum" sz="quarter" idx="10"/>
          </p:nvPr>
        </p:nvSpPr>
        <p:spPr/>
        <p:txBody>
          <a:bodyPr/>
          <a:lstStyle/>
          <a:p>
            <a:fld id="{9D6B9835-DA8B-D845-BA8B-2F9596FD2688}" type="slidenum">
              <a:rPr lang="en-US" smtClean="0"/>
              <a:t>23</a:t>
            </a:fld>
            <a:endParaRPr lang="en-US"/>
          </a:p>
        </p:txBody>
      </p:sp>
    </p:spTree>
    <p:extLst>
      <p:ext uri="{BB962C8B-B14F-4D97-AF65-F5344CB8AC3E}">
        <p14:creationId xmlns:p14="http://schemas.microsoft.com/office/powerpoint/2010/main" val="3418859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needs have all been identified and we are working on solutions. We expect to have a portal, or search engine, to find data and information on the data.wisc.edu website in the near future. We are reviewing options for how to authorize users and how to handle requests for unmet data needs.</a:t>
            </a:r>
          </a:p>
        </p:txBody>
      </p:sp>
      <p:sp>
        <p:nvSpPr>
          <p:cNvPr id="4" name="Slide Number Placeholder 3"/>
          <p:cNvSpPr>
            <a:spLocks noGrp="1"/>
          </p:cNvSpPr>
          <p:nvPr>
            <p:ph type="sldNum" sz="quarter" idx="10"/>
          </p:nvPr>
        </p:nvSpPr>
        <p:spPr/>
        <p:txBody>
          <a:bodyPr/>
          <a:lstStyle/>
          <a:p>
            <a:fld id="{9D6B9835-DA8B-D845-BA8B-2F9596FD2688}" type="slidenum">
              <a:rPr lang="en-US" smtClean="0"/>
              <a:t>24</a:t>
            </a:fld>
            <a:endParaRPr lang="en-US"/>
          </a:p>
        </p:txBody>
      </p:sp>
    </p:spTree>
    <p:extLst>
      <p:ext uri="{BB962C8B-B14F-4D97-AF65-F5344CB8AC3E}">
        <p14:creationId xmlns:p14="http://schemas.microsoft.com/office/powerpoint/2010/main" val="3405505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For those of you who have not visited data.wisc.edu recently, there have been a few updates. We went with the new UW theme and really worked on a more user-friendly layout. Most of the content was moved directly from the original page, but you will notice more visuals and less text.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We wanted to use the rollout of this site to introduce the new Office of Data Management and Analytics Services. At the top of the page you will find a link to our staff page, where you can learn more about our staff and what they do. (I will navigate to page to show them.)</a:t>
            </a:r>
          </a:p>
          <a:p>
            <a:pPr rtl="0"/>
            <a:r>
              <a:rPr lang="en-US" sz="1200" kern="1200" dirty="0">
                <a:solidFill>
                  <a:schemeClr val="tx1"/>
                </a:solidFill>
                <a:effectLst/>
                <a:latin typeface="+mn-lt"/>
                <a:ea typeface="+mn-ea"/>
                <a:cs typeface="+mn-cs"/>
              </a:rPr>
              <a:t>Training- This page is not yet available. We are currently in the process of creating a Restricted Administrative Data Access training. When we roll this out, you will be able to navigate to this page to access the training.  When other trainings are created, they will also be available here. (I will navigate to page to show them.)</a:t>
            </a:r>
          </a:p>
          <a:p>
            <a:pPr rtl="0"/>
            <a:r>
              <a:rPr lang="en-US" sz="1200" kern="1200" dirty="0">
                <a:solidFill>
                  <a:schemeClr val="tx1"/>
                </a:solidFill>
                <a:effectLst/>
                <a:latin typeface="+mn-lt"/>
                <a:ea typeface="+mn-ea"/>
                <a:cs typeface="+mn-cs"/>
              </a:rPr>
              <a:t>News- We will keep our page updated with upcoming events. More info sessions will be scheduled at a later date. You can visit this page to find whether they are of any interest to you. (I will navigate to page to show them.)</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Thank you for your time today and if you have any feedback on the new webpage, please feel free to email me at </a:t>
            </a:r>
            <a:r>
              <a:rPr lang="en-US" sz="1200" kern="1200" dirty="0">
                <a:solidFill>
                  <a:schemeClr val="tx1"/>
                </a:solidFill>
                <a:effectLst/>
                <a:latin typeface="+mn-lt"/>
                <a:ea typeface="+mn-ea"/>
                <a:cs typeface="+mn-cs"/>
                <a:hlinkClick r:id="rId3"/>
              </a:rPr>
              <a:t>kmelland@wisc.edu</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25</a:t>
            </a:fld>
            <a:endParaRPr lang="en-US"/>
          </a:p>
        </p:txBody>
      </p:sp>
    </p:spTree>
    <p:extLst>
      <p:ext uri="{BB962C8B-B14F-4D97-AF65-F5344CB8AC3E}">
        <p14:creationId xmlns:p14="http://schemas.microsoft.com/office/powerpoint/2010/main" val="81229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3 slides align</a:t>
            </a:r>
            <a:r>
              <a:rPr lang="en-US" baseline="0" dirty="0"/>
              <a:t> with the presentation we provided to the AC back in 2015 / 2016.  Speak to the what we are trying to accomplish and the state that existed / still exists around BI here</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3</a:t>
            </a:fld>
            <a:endParaRPr lang="en-US"/>
          </a:p>
        </p:txBody>
      </p:sp>
    </p:spTree>
    <p:extLst>
      <p:ext uri="{BB962C8B-B14F-4D97-AF65-F5344CB8AC3E}">
        <p14:creationId xmlns:p14="http://schemas.microsoft.com/office/powerpoint/2010/main" val="157499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3 slides align</a:t>
            </a:r>
            <a:r>
              <a:rPr lang="en-US" baseline="0" dirty="0"/>
              <a:t> with the presentation we provided to the AC back in 2015 / 2016.  Speak to the what we are trying to accomplish and the state that existed / still exists around BI here</a:t>
            </a:r>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4</a:t>
            </a:fld>
            <a:endParaRPr lang="en-US"/>
          </a:p>
        </p:txBody>
      </p:sp>
    </p:spTree>
    <p:extLst>
      <p:ext uri="{BB962C8B-B14F-4D97-AF65-F5344CB8AC3E}">
        <p14:creationId xmlns:p14="http://schemas.microsoft.com/office/powerpoint/2010/main" val="126674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5</a:t>
            </a:fld>
            <a:endParaRPr lang="en-US"/>
          </a:p>
        </p:txBody>
      </p:sp>
    </p:spTree>
    <p:extLst>
      <p:ext uri="{BB962C8B-B14F-4D97-AF65-F5344CB8AC3E}">
        <p14:creationId xmlns:p14="http://schemas.microsoft.com/office/powerpoint/2010/main" val="414904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6B9835-DA8B-D845-BA8B-2F9596FD2688}" type="slidenum">
              <a:rPr lang="en-US" smtClean="0"/>
              <a:t>6</a:t>
            </a:fld>
            <a:endParaRPr lang="en-US"/>
          </a:p>
        </p:txBody>
      </p:sp>
    </p:spTree>
    <p:extLst>
      <p:ext uri="{BB962C8B-B14F-4D97-AF65-F5344CB8AC3E}">
        <p14:creationId xmlns:p14="http://schemas.microsoft.com/office/powerpoint/2010/main" val="90104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6B9835-DA8B-D845-BA8B-2F9596FD2688}" type="slidenum">
              <a:rPr lang="en-US" smtClean="0"/>
              <a:t>7</a:t>
            </a:fld>
            <a:endParaRPr lang="en-US"/>
          </a:p>
        </p:txBody>
      </p:sp>
    </p:spTree>
    <p:extLst>
      <p:ext uri="{BB962C8B-B14F-4D97-AF65-F5344CB8AC3E}">
        <p14:creationId xmlns:p14="http://schemas.microsoft.com/office/powerpoint/2010/main" val="418849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four slides more in-depth to what we thought about from a requirements perspective as to why we are heading the direction we are with the project and the BI landscape overall</a:t>
            </a:r>
          </a:p>
        </p:txBody>
      </p:sp>
      <p:sp>
        <p:nvSpPr>
          <p:cNvPr id="4" name="Slide Number Placeholder 3"/>
          <p:cNvSpPr>
            <a:spLocks noGrp="1"/>
          </p:cNvSpPr>
          <p:nvPr>
            <p:ph type="sldNum" sz="quarter" idx="10"/>
          </p:nvPr>
        </p:nvSpPr>
        <p:spPr/>
        <p:txBody>
          <a:bodyPr/>
          <a:lstStyle/>
          <a:p>
            <a:fld id="{9D6B9835-DA8B-D845-BA8B-2F9596FD2688}" type="slidenum">
              <a:rPr lang="en-US" smtClean="0"/>
              <a:t>9</a:t>
            </a:fld>
            <a:endParaRPr lang="en-US"/>
          </a:p>
        </p:txBody>
      </p:sp>
    </p:spTree>
    <p:extLst>
      <p:ext uri="{BB962C8B-B14F-4D97-AF65-F5344CB8AC3E}">
        <p14:creationId xmlns:p14="http://schemas.microsoft.com/office/powerpoint/2010/main" val="305388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D6B9835-DA8B-D845-BA8B-2F9596FD2688}" type="slidenum">
              <a:rPr lang="en-US" smtClean="0"/>
              <a:t>10</a:t>
            </a:fld>
            <a:endParaRPr lang="en-US"/>
          </a:p>
        </p:txBody>
      </p:sp>
    </p:spTree>
    <p:extLst>
      <p:ext uri="{BB962C8B-B14F-4D97-AF65-F5344CB8AC3E}">
        <p14:creationId xmlns:p14="http://schemas.microsoft.com/office/powerpoint/2010/main" val="2008871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g"/><Relationship Id="rId5" Type="http://schemas.openxmlformats.org/officeDocument/2006/relationships/image" Target="../media/image5.jpe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Red_Backgroun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52679" cy="6858000"/>
          </a:xfrm>
          <a:prstGeom prst="rect">
            <a:avLst/>
          </a:prstGeom>
        </p:spPr>
      </p:pic>
      <p:sp>
        <p:nvSpPr>
          <p:cNvPr id="8" name="Rectangle 7"/>
          <p:cNvSpPr/>
          <p:nvPr userDrawn="1"/>
        </p:nvSpPr>
        <p:spPr>
          <a:xfrm>
            <a:off x="-1" y="564134"/>
            <a:ext cx="9152680" cy="3025775"/>
          </a:xfrm>
          <a:prstGeom prst="rect">
            <a:avLst/>
          </a:prstGeom>
          <a:solidFill>
            <a:srgbClr val="7B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Picture 13" descr="uwlogo_web_lrg_ctrWH.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6041" y="4169218"/>
            <a:ext cx="2691918" cy="1803199"/>
          </a:xfrm>
          <a:prstGeom prst="rect">
            <a:avLst/>
          </a:prstGeom>
        </p:spPr>
      </p:pic>
      <p:pic>
        <p:nvPicPr>
          <p:cNvPr id="22" name="Picture 21" descr="Basc_hall_autumn_final.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 y="564134"/>
            <a:ext cx="1837944" cy="2756916"/>
          </a:xfrm>
          <a:prstGeom prst="rect">
            <a:avLst/>
          </a:prstGeom>
        </p:spPr>
      </p:pic>
      <p:pic>
        <p:nvPicPr>
          <p:cNvPr id="23" name="Picture 22" descr="SailingChamp_final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25485" y="841460"/>
            <a:ext cx="1837944" cy="2756916"/>
          </a:xfrm>
          <a:prstGeom prst="rect">
            <a:avLst/>
          </a:prstGeom>
        </p:spPr>
      </p:pic>
      <p:pic>
        <p:nvPicPr>
          <p:cNvPr id="24" name="Picture 23" descr="snowy_campus_final.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58278" y="562923"/>
            <a:ext cx="1837944" cy="2756916"/>
          </a:xfrm>
          <a:prstGeom prst="rect">
            <a:avLst/>
          </a:prstGeom>
        </p:spPr>
      </p:pic>
      <p:pic>
        <p:nvPicPr>
          <p:cNvPr id="25" name="Picture 24" descr="BascHill_spring_final.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86316" y="841460"/>
            <a:ext cx="1837944" cy="2756916"/>
          </a:xfrm>
          <a:prstGeom prst="rect">
            <a:avLst/>
          </a:prstGeom>
        </p:spPr>
      </p:pic>
      <p:pic>
        <p:nvPicPr>
          <p:cNvPr id="26" name="Picture 25" descr="Wbanner_Lincoln_final.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14735" y="564134"/>
            <a:ext cx="1837944" cy="2756916"/>
          </a:xfrm>
          <a:prstGeom prst="rect">
            <a:avLst/>
          </a:prstGeom>
        </p:spPr>
      </p:pic>
    </p:spTree>
    <p:extLst>
      <p:ext uri="{BB962C8B-B14F-4D97-AF65-F5344CB8AC3E}">
        <p14:creationId xmlns:p14="http://schemas.microsoft.com/office/powerpoint/2010/main" val="19406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E8B871-A08E-FB49-BA6E-C1D05FA84EE1}" type="datetime1">
              <a:rPr lang="en-US" smtClean="0"/>
              <a:t>1/12/18</a:t>
            </a:fld>
            <a:endParaRPr lang="en-US"/>
          </a:p>
        </p:txBody>
      </p:sp>
      <p:sp>
        <p:nvSpPr>
          <p:cNvPr id="4" name="Footer Placeholder 3"/>
          <p:cNvSpPr>
            <a:spLocks noGrp="1"/>
          </p:cNvSpPr>
          <p:nvPr>
            <p:ph type="ftr" sz="quarter" idx="11"/>
          </p:nvPr>
        </p:nvSpPr>
        <p:spPr/>
        <p:txBody>
          <a:bodyPr/>
          <a:lstStyle/>
          <a:p>
            <a:r>
              <a:rPr lang="en-US"/>
              <a:t>University of Wisconsin–Madison</a:t>
            </a:r>
          </a:p>
        </p:txBody>
      </p:sp>
      <p:sp>
        <p:nvSpPr>
          <p:cNvPr id="5" name="Slide Number Placeholder 4"/>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103846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4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66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621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17C2B-629C-C648-B34B-AC8CD8EB2464}" type="datetime1">
              <a:rPr lang="en-US" smtClean="0"/>
              <a:t>1/12/18</a:t>
            </a:fld>
            <a:endParaRPr lang="en-US"/>
          </a:p>
        </p:txBody>
      </p:sp>
      <p:sp>
        <p:nvSpPr>
          <p:cNvPr id="6" name="Footer Placeholder 5"/>
          <p:cNvSpPr>
            <a:spLocks noGrp="1"/>
          </p:cNvSpPr>
          <p:nvPr>
            <p:ph type="ftr" sz="quarter" idx="11"/>
          </p:nvPr>
        </p:nvSpPr>
        <p:spPr/>
        <p:txBody>
          <a:bodyPr/>
          <a:lstStyle/>
          <a:p>
            <a:r>
              <a:rPr lang="en-US"/>
              <a:t>University of Wisconsin–Madison</a:t>
            </a:r>
          </a:p>
        </p:txBody>
      </p:sp>
      <p:sp>
        <p:nvSpPr>
          <p:cNvPr id="7" name="Slide Number Placeholder 6"/>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3872480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0AA10-CC5B-A342-8E45-988300E85DB6}" type="datetime1">
              <a:rPr lang="en-US" smtClean="0"/>
              <a:t>1/12/18</a:t>
            </a:fld>
            <a:endParaRPr lang="en-US"/>
          </a:p>
        </p:txBody>
      </p:sp>
      <p:sp>
        <p:nvSpPr>
          <p:cNvPr id="3" name="Footer Placeholder 2"/>
          <p:cNvSpPr>
            <a:spLocks noGrp="1"/>
          </p:cNvSpPr>
          <p:nvPr>
            <p:ph type="ftr" sz="quarter" idx="11"/>
          </p:nvPr>
        </p:nvSpPr>
        <p:spPr/>
        <p:txBody>
          <a:bodyPr/>
          <a:lstStyle/>
          <a:p>
            <a:r>
              <a:rPr lang="en-US"/>
              <a:t>University of Wisconsin–Madison</a:t>
            </a:r>
          </a:p>
        </p:txBody>
      </p:sp>
      <p:sp>
        <p:nvSpPr>
          <p:cNvPr id="4" name="Slide Number Placeholder 3"/>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321724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73175"/>
          </a:xfrm>
        </p:spPr>
        <p:txBody>
          <a:bodyPr>
            <a:normAutofit/>
          </a:bodyPr>
          <a:lstStyle>
            <a:lvl1pPr>
              <a:defRPr sz="4200"/>
            </a:lvl1pPr>
          </a:lstStyle>
          <a:p>
            <a:r>
              <a:rPr lang="en-US"/>
              <a:t>Click to edit Master title style</a:t>
            </a:r>
            <a:endParaRPr lang="en-US" dirty="0"/>
          </a:p>
        </p:txBody>
      </p:sp>
      <p:sp>
        <p:nvSpPr>
          <p:cNvPr id="3" name="Subtitle 2"/>
          <p:cNvSpPr>
            <a:spLocks noGrp="1"/>
          </p:cNvSpPr>
          <p:nvPr>
            <p:ph type="subTitle" idx="1"/>
          </p:nvPr>
        </p:nvSpPr>
        <p:spPr>
          <a:xfrm>
            <a:off x="1371600" y="3409950"/>
            <a:ext cx="64008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383217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3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3" name="Picture 12" descr="Red_Backgroun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273175"/>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409950"/>
            <a:ext cx="6400800" cy="17526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1" y="0"/>
            <a:ext cx="9144001" cy="546100"/>
          </a:xfrm>
          <a:prstGeom prst="rect">
            <a:avLst/>
          </a:prstGeom>
          <a:solidFill>
            <a:srgbClr val="B7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 y="533400"/>
            <a:ext cx="9144001" cy="45719"/>
          </a:xfrm>
          <a:prstGeom prst="rect">
            <a:avLst/>
          </a:prstGeom>
          <a:solidFill>
            <a:srgbClr val="7B0000"/>
          </a:solidFill>
          <a:ln>
            <a:noFill/>
          </a:ln>
          <a:effectLst>
            <a:outerShdw blurRad="508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logo_wh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5400" y="63500"/>
            <a:ext cx="1358900" cy="457200"/>
          </a:xfrm>
          <a:prstGeom prst="rect">
            <a:avLst/>
          </a:prstGeom>
        </p:spPr>
      </p:pic>
    </p:spTree>
    <p:extLst>
      <p:ext uri="{BB962C8B-B14F-4D97-AF65-F5344CB8AC3E}">
        <p14:creationId xmlns:p14="http://schemas.microsoft.com/office/powerpoint/2010/main" val="1646176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3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0" indent="0">
              <a:buNone/>
              <a:defRPr/>
            </a:lvl1pPr>
          </a:lstStyle>
          <a:p>
            <a:pPr lvl="0"/>
            <a:r>
              <a:rPr lang="en-US" dirty="0"/>
              <a:t>Click to edit master styles</a:t>
            </a:r>
          </a:p>
        </p:txBody>
      </p:sp>
      <p:sp>
        <p:nvSpPr>
          <p:cNvPr id="4" name="Date Placeholder 3"/>
          <p:cNvSpPr>
            <a:spLocks noGrp="1"/>
          </p:cNvSpPr>
          <p:nvPr>
            <p:ph type="dt" sz="half" idx="10"/>
          </p:nvPr>
        </p:nvSpPr>
        <p:spPr/>
        <p:txBody>
          <a:bodyPr/>
          <a:lstStyle/>
          <a:p>
            <a:fld id="{2B7DA10D-2379-C948-AF19-DECC6BA72D30}"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1270818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7D7961-C553-5641-B6EE-C9367F93241E}"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114624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3200" b="1" cap="all" spc="30" baseline="0"/>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3604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93B97-4D25-004F-AFBD-A289E9E50AF5}"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2130569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81200"/>
            <a:ext cx="4000500" cy="4144963"/>
          </a:xfrm>
        </p:spPr>
        <p:txBody>
          <a:bodyPr/>
          <a:lstStyle>
            <a:lvl1pPr>
              <a:spcAft>
                <a:spcPts val="600"/>
              </a:spcAft>
              <a:defRPr sz="2200"/>
            </a:lvl1pPr>
            <a:lvl2pPr marL="457200">
              <a:spcAft>
                <a:spcPts val="600"/>
              </a:spcAft>
              <a:defRPr sz="2000"/>
            </a:lvl2pPr>
            <a:lvl3pPr marL="685800">
              <a:spcAft>
                <a:spcPts val="600"/>
              </a:spcAft>
              <a:defRPr sz="1800"/>
            </a:lvl3pPr>
            <a:lvl4pPr marL="914400">
              <a:spcAft>
                <a:spcPts val="600"/>
              </a:spcAft>
              <a:defRPr sz="1600"/>
            </a:lvl4pPr>
            <a:lvl5pPr marL="1143000">
              <a:spcAft>
                <a:spcPts val="6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51400" y="1981200"/>
            <a:ext cx="3937000" cy="4144963"/>
          </a:xfrm>
        </p:spPr>
        <p:txBody>
          <a:bodyPr/>
          <a:lstStyle>
            <a:lvl1pPr>
              <a:spcAft>
                <a:spcPts val="600"/>
              </a:spcAft>
              <a:defRPr sz="2200"/>
            </a:lvl1pPr>
            <a:lvl2pPr marL="457200">
              <a:spcAft>
                <a:spcPts val="600"/>
              </a:spcAft>
              <a:defRPr sz="2000"/>
            </a:lvl2pPr>
            <a:lvl3pPr marL="685800">
              <a:spcAft>
                <a:spcPts val="600"/>
              </a:spcAft>
              <a:defRPr sz="1800" baseline="0"/>
            </a:lvl3pPr>
            <a:lvl4pPr marL="914400">
              <a:spcAft>
                <a:spcPts val="600"/>
              </a:spcAft>
              <a:defRPr sz="1600"/>
            </a:lvl4pPr>
            <a:lvl5pPr marL="1143000">
              <a:spcAft>
                <a:spcPts val="6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3F12E-3F6C-534D-BB29-23A2953AAB98}" type="datetime1">
              <a:rPr lang="en-US" smtClean="0"/>
              <a:t>1/12/18</a:t>
            </a:fld>
            <a:endParaRPr lang="en-US"/>
          </a:p>
        </p:txBody>
      </p:sp>
      <p:sp>
        <p:nvSpPr>
          <p:cNvPr id="6" name="Footer Placeholder 5"/>
          <p:cNvSpPr>
            <a:spLocks noGrp="1"/>
          </p:cNvSpPr>
          <p:nvPr>
            <p:ph type="ftr" sz="quarter" idx="11"/>
          </p:nvPr>
        </p:nvSpPr>
        <p:spPr/>
        <p:txBody>
          <a:bodyPr/>
          <a:lstStyle/>
          <a:p>
            <a:r>
              <a:rPr lang="en-US"/>
              <a:t>University of Wisconsin–Madison</a:t>
            </a:r>
          </a:p>
        </p:txBody>
      </p:sp>
      <p:sp>
        <p:nvSpPr>
          <p:cNvPr id="7" name="Slide Number Placeholder 6"/>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156720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3700" y="1000527"/>
            <a:ext cx="8331200" cy="1250145"/>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93700" y="1930400"/>
            <a:ext cx="4013200" cy="638176"/>
          </a:xfrm>
        </p:spPr>
        <p:txBody>
          <a:bodyPr anchor="t" anchorCtr="0">
            <a:normAutofit/>
          </a:bodyPr>
          <a:lstStyle>
            <a:lvl1pPr marL="0" indent="0">
              <a:buNone/>
              <a:defRPr sz="1800" b="1">
                <a:solidFill>
                  <a:srgbClr val="7B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3700" y="2568576"/>
            <a:ext cx="4013200" cy="3557587"/>
          </a:xfrm>
        </p:spPr>
        <p:txBody>
          <a:bodyPr/>
          <a:lstStyle>
            <a:lvl1pPr marL="182880" indent="-182880">
              <a:spcAft>
                <a:spcPts val="600"/>
              </a:spcAft>
              <a:defRPr sz="1800" baseline="0"/>
            </a:lvl1pPr>
            <a:lvl2pPr marL="457200" indent="-182880">
              <a:spcAft>
                <a:spcPts val="600"/>
              </a:spcAft>
              <a:defRPr sz="1800" baseline="0"/>
            </a:lvl2pPr>
            <a:lvl3pPr marL="685800">
              <a:spcAft>
                <a:spcPts val="600"/>
              </a:spcAft>
              <a:defRPr sz="1800"/>
            </a:lvl3pPr>
            <a:lvl4pPr marL="914400">
              <a:spcAft>
                <a:spcPts val="600"/>
              </a:spcAft>
              <a:defRPr sz="1600"/>
            </a:lvl4pPr>
            <a:lvl5pPr marL="1143000">
              <a:spcAft>
                <a:spcPts val="6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826" y="1928813"/>
            <a:ext cx="4030662" cy="639762"/>
          </a:xfrm>
        </p:spPr>
        <p:txBody>
          <a:bodyPr anchor="t" anchorCtr="0">
            <a:normAutofit/>
          </a:bodyPr>
          <a:lstStyle>
            <a:lvl1pPr marL="0" indent="0">
              <a:buNone/>
              <a:defRPr sz="1800" b="1" cap="none">
                <a:solidFill>
                  <a:srgbClr val="7B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95826" y="2568576"/>
            <a:ext cx="4030662" cy="3557587"/>
          </a:xfrm>
        </p:spPr>
        <p:txBody>
          <a:bodyPr/>
          <a:lstStyle>
            <a:lvl1pPr marL="182880" indent="-182880">
              <a:spcAft>
                <a:spcPts val="600"/>
              </a:spcAft>
              <a:defRPr sz="1800" baseline="0"/>
            </a:lvl1pPr>
            <a:lvl2pPr marL="457200" indent="-182880">
              <a:spcAft>
                <a:spcPts val="600"/>
              </a:spcAft>
              <a:defRPr sz="1800" baseline="0"/>
            </a:lvl2pPr>
            <a:lvl3pPr marL="685800">
              <a:spcAft>
                <a:spcPts val="600"/>
              </a:spcAft>
              <a:defRPr sz="1800"/>
            </a:lvl3pPr>
            <a:lvl4pPr marL="914400">
              <a:spcAft>
                <a:spcPts val="600"/>
              </a:spcAft>
              <a:defRPr sz="1600"/>
            </a:lvl4pPr>
            <a:lvl5pPr marL="1143000">
              <a:spcAft>
                <a:spcPts val="6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7A69D7-0D2F-BA4F-8FDF-6C9E88ED04C9}" type="datetime1">
              <a:rPr lang="en-US" smtClean="0"/>
              <a:t>1/12/18</a:t>
            </a:fld>
            <a:endParaRPr lang="en-US"/>
          </a:p>
        </p:txBody>
      </p:sp>
      <p:sp>
        <p:nvSpPr>
          <p:cNvPr id="8" name="Footer Placeholder 7"/>
          <p:cNvSpPr>
            <a:spLocks noGrp="1"/>
          </p:cNvSpPr>
          <p:nvPr>
            <p:ph type="ftr" sz="quarter" idx="11"/>
          </p:nvPr>
        </p:nvSpPr>
        <p:spPr/>
        <p:txBody>
          <a:bodyPr/>
          <a:lstStyle/>
          <a:p>
            <a:r>
              <a:rPr lang="en-US"/>
              <a:t>University of Wisconsin–Madison</a:t>
            </a:r>
          </a:p>
        </p:txBody>
      </p:sp>
      <p:sp>
        <p:nvSpPr>
          <p:cNvPr id="9" name="Slide Number Placeholder 8"/>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388805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55700"/>
            <a:ext cx="3008313" cy="723900"/>
          </a:xfrm>
        </p:spPr>
        <p:txBody>
          <a:bodyPr anchor="t" anchorCtr="0"/>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08400" y="1155700"/>
            <a:ext cx="4978400" cy="4970463"/>
          </a:xfrm>
        </p:spPr>
        <p:txBody>
          <a:bodyPr/>
          <a:lstStyle>
            <a:lvl1pPr>
              <a:defRPr sz="2400"/>
            </a:lvl1pPr>
            <a:lvl2pPr marL="457200" indent="-182880">
              <a:defRPr sz="2200"/>
            </a:lvl2pPr>
            <a:lvl3pPr marL="685800" indent="-182880">
              <a:defRPr sz="2000" baseline="0"/>
            </a:lvl3pPr>
            <a:lvl4pPr marL="914400">
              <a:defRPr sz="1800" baseline="0"/>
            </a:lvl4pPr>
            <a:lvl5pPr marL="1143000">
              <a:defRPr sz="16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79600"/>
            <a:ext cx="3008313" cy="4246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0C613-6691-6843-88BC-A3F66D2743E4}" type="datetime1">
              <a:rPr lang="en-US" smtClean="0"/>
              <a:t>1/12/18</a:t>
            </a:fld>
            <a:endParaRPr lang="en-US"/>
          </a:p>
        </p:txBody>
      </p:sp>
      <p:sp>
        <p:nvSpPr>
          <p:cNvPr id="6" name="Footer Placeholder 5"/>
          <p:cNvSpPr>
            <a:spLocks noGrp="1"/>
          </p:cNvSpPr>
          <p:nvPr>
            <p:ph type="ftr" sz="quarter" idx="11"/>
          </p:nvPr>
        </p:nvSpPr>
        <p:spPr/>
        <p:txBody>
          <a:bodyPr/>
          <a:lstStyle/>
          <a:p>
            <a:r>
              <a:rPr lang="en-US"/>
              <a:t>University of Wisconsin–Madison</a:t>
            </a:r>
          </a:p>
        </p:txBody>
      </p:sp>
      <p:sp>
        <p:nvSpPr>
          <p:cNvPr id="7" name="Slide Number Placeholder 6"/>
          <p:cNvSpPr>
            <a:spLocks noGrp="1"/>
          </p:cNvSpPr>
          <p:nvPr>
            <p:ph type="sldNum" sz="quarter" idx="12"/>
          </p:nvPr>
        </p:nvSpPr>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266064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6484619"/>
            <a:ext cx="9144000" cy="38925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93700" y="1000527"/>
            <a:ext cx="8331200" cy="1250145"/>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81000" y="1917700"/>
            <a:ext cx="8331200" cy="4208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8461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80910-B36E-5645-826C-7E61591599B4}" type="datetime1">
              <a:rPr lang="en-US" smtClean="0"/>
              <a:t>1/12/18</a:t>
            </a:fld>
            <a:endParaRPr lang="en-US" dirty="0"/>
          </a:p>
        </p:txBody>
      </p:sp>
      <p:sp>
        <p:nvSpPr>
          <p:cNvPr id="5" name="Footer Placeholder 4"/>
          <p:cNvSpPr>
            <a:spLocks noGrp="1"/>
          </p:cNvSpPr>
          <p:nvPr>
            <p:ph type="ftr" sz="quarter" idx="3"/>
          </p:nvPr>
        </p:nvSpPr>
        <p:spPr>
          <a:xfrm>
            <a:off x="3162300" y="6483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University of Wisconsin–Madison</a:t>
            </a:r>
            <a:endParaRPr lang="en-US" dirty="0"/>
          </a:p>
        </p:txBody>
      </p:sp>
      <p:sp>
        <p:nvSpPr>
          <p:cNvPr id="6" name="Slide Number Placeholder 5"/>
          <p:cNvSpPr>
            <a:spLocks noGrp="1"/>
          </p:cNvSpPr>
          <p:nvPr>
            <p:ph type="sldNum" sz="quarter" idx="4"/>
          </p:nvPr>
        </p:nvSpPr>
        <p:spPr>
          <a:xfrm>
            <a:off x="6654800" y="6483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B6F24-B152-E34C-9FEA-21E4BFD4CBE1}" type="slidenum">
              <a:rPr lang="en-US" smtClean="0"/>
              <a:t>‹#›</a:t>
            </a:fld>
            <a:endParaRPr lang="en-US"/>
          </a:p>
        </p:txBody>
      </p:sp>
      <p:sp>
        <p:nvSpPr>
          <p:cNvPr id="33" name="Rectangle 32"/>
          <p:cNvSpPr/>
          <p:nvPr userDrawn="1"/>
        </p:nvSpPr>
        <p:spPr>
          <a:xfrm>
            <a:off x="-1" y="0"/>
            <a:ext cx="9144001" cy="546100"/>
          </a:xfrm>
          <a:prstGeom prst="rect">
            <a:avLst/>
          </a:prstGeom>
          <a:solidFill>
            <a:srgbClr val="B7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userDrawn="1"/>
        </p:nvSpPr>
        <p:spPr>
          <a:xfrm>
            <a:off x="-1" y="533400"/>
            <a:ext cx="9144001" cy="45719"/>
          </a:xfrm>
          <a:prstGeom prst="rect">
            <a:avLst/>
          </a:prstGeom>
          <a:solidFill>
            <a:srgbClr val="7B0000"/>
          </a:solidFill>
          <a:ln>
            <a:noFill/>
          </a:ln>
          <a:effectLst>
            <a:outerShdw blurRad="50800" dist="381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descr="logo_wht.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45400" y="63500"/>
            <a:ext cx="1358900" cy="457200"/>
          </a:xfrm>
          <a:prstGeom prst="rect">
            <a:avLst/>
          </a:prstGeom>
        </p:spPr>
      </p:pic>
    </p:spTree>
    <p:extLst>
      <p:ext uri="{BB962C8B-B14F-4D97-AF65-F5344CB8AC3E}">
        <p14:creationId xmlns:p14="http://schemas.microsoft.com/office/powerpoint/2010/main" val="8816079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1" r:id="rId6"/>
    <p:sldLayoutId id="2147483652" r:id="rId7"/>
    <p:sldLayoutId id="2147483653" r:id="rId8"/>
    <p:sldLayoutId id="2147483656" r:id="rId9"/>
    <p:sldLayoutId id="2147483654" r:id="rId10"/>
    <p:sldLayoutId id="2147483657" r:id="rId11"/>
    <p:sldLayoutId id="2147483655" r:id="rId12"/>
  </p:sldLayoutIdLst>
  <mc:AlternateContent xmlns:mc="http://schemas.openxmlformats.org/markup-compatibility/2006" xmlns:p14="http://schemas.microsoft.com/office/powerpoint/2010/main">
    <mc:Choice Requires="p14">
      <p:transition p14:dur="0"/>
    </mc:Choice>
    <mc:Fallback xmlns="">
      <p:transition/>
    </mc:Fallback>
  </mc:AlternateContent>
  <p:hf hdr="0"/>
  <p:txStyles>
    <p:title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p:titleStyle>
    <p:bodyStyle>
      <a:lvl1pPr marL="0" indent="-182880" algn="l" defTabSz="457200" rtl="0" eaLnBrk="1" latinLnBrk="0" hangingPunct="1">
        <a:spcBef>
          <a:spcPts val="0"/>
        </a:spcBef>
        <a:spcAft>
          <a:spcPts val="1200"/>
        </a:spcAft>
        <a:buClr>
          <a:srgbClr val="7B0000"/>
        </a:buClr>
        <a:buSzPct val="90000"/>
        <a:buFont typeface="Arial"/>
        <a:buChar char="•"/>
        <a:defRPr sz="2400" kern="1200" baseline="0">
          <a:solidFill>
            <a:schemeClr val="tx1">
              <a:lumMod val="65000"/>
              <a:lumOff val="35000"/>
            </a:schemeClr>
          </a:solidFill>
          <a:latin typeface="+mn-lt"/>
          <a:ea typeface="+mn-ea"/>
          <a:cs typeface="+mn-cs"/>
        </a:defRPr>
      </a:lvl1pPr>
      <a:lvl2pPr marL="457200" indent="-182880" algn="l" defTabSz="457200" rtl="0" eaLnBrk="1" latinLnBrk="0" hangingPunct="1">
        <a:spcBef>
          <a:spcPts val="0"/>
        </a:spcBef>
        <a:spcAft>
          <a:spcPts val="1200"/>
        </a:spcAft>
        <a:buClr>
          <a:srgbClr val="7B0000"/>
        </a:buClr>
        <a:buSzPct val="90000"/>
        <a:buFont typeface="Arial"/>
        <a:buChar char="•"/>
        <a:defRPr sz="2200" kern="1200" baseline="0">
          <a:solidFill>
            <a:schemeClr val="tx1">
              <a:lumMod val="65000"/>
              <a:lumOff val="35000"/>
            </a:schemeClr>
          </a:solidFill>
          <a:latin typeface="+mn-lt"/>
          <a:ea typeface="+mn-ea"/>
          <a:cs typeface="+mn-cs"/>
        </a:defRPr>
      </a:lvl2pPr>
      <a:lvl3pPr marL="685800" indent="-137160" algn="l" defTabSz="457200" rtl="0" eaLnBrk="1" latinLnBrk="0" hangingPunct="1">
        <a:spcBef>
          <a:spcPts val="0"/>
        </a:spcBef>
        <a:spcAft>
          <a:spcPts val="1200"/>
        </a:spcAft>
        <a:buClr>
          <a:srgbClr val="7B0000"/>
        </a:buClr>
        <a:buSzPct val="90000"/>
        <a:buFont typeface="Arial"/>
        <a:buChar char="•"/>
        <a:defRPr sz="2000" kern="1200">
          <a:solidFill>
            <a:schemeClr val="tx1">
              <a:lumMod val="65000"/>
              <a:lumOff val="35000"/>
            </a:schemeClr>
          </a:solidFill>
          <a:latin typeface="+mn-lt"/>
          <a:ea typeface="+mn-ea"/>
          <a:cs typeface="+mn-cs"/>
        </a:defRPr>
      </a:lvl3pPr>
      <a:lvl4pPr marL="914400" indent="-137160" algn="l" defTabSz="457200" rtl="0" eaLnBrk="1" latinLnBrk="0" hangingPunct="1">
        <a:spcBef>
          <a:spcPts val="0"/>
        </a:spcBef>
        <a:spcAft>
          <a:spcPts val="1200"/>
        </a:spcAft>
        <a:buClr>
          <a:schemeClr val="bg1">
            <a:lumMod val="50000"/>
          </a:schemeClr>
        </a:buClr>
        <a:buSzPct val="90000"/>
        <a:buFont typeface="Arial"/>
        <a:buChar char="•"/>
        <a:defRPr sz="1800" kern="1200">
          <a:solidFill>
            <a:schemeClr val="tx1">
              <a:lumMod val="65000"/>
              <a:lumOff val="35000"/>
            </a:schemeClr>
          </a:solidFill>
          <a:latin typeface="+mn-lt"/>
          <a:ea typeface="+mn-ea"/>
          <a:cs typeface="+mn-cs"/>
        </a:defRPr>
      </a:lvl4pPr>
      <a:lvl5pPr marL="1097280" indent="-137160" algn="l" defTabSz="457200" rtl="0" eaLnBrk="1" latinLnBrk="0" hangingPunct="1">
        <a:spcBef>
          <a:spcPts val="0"/>
        </a:spcBef>
        <a:spcAft>
          <a:spcPts val="1200"/>
        </a:spcAft>
        <a:buClr>
          <a:schemeClr val="bg1">
            <a:lumMod val="50000"/>
          </a:schemeClr>
        </a:buClr>
        <a:buSzPct val="90000"/>
        <a:buFont typeface="Arial"/>
        <a:buChar char="•"/>
        <a:defRPr sz="18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omments" Target="../comments/commen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omments" Target="../comments/commen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hyperlink" Target="https://data.wisc.edu/" TargetMode="External"/><Relationship Id="rId4" Type="http://schemas.openxmlformats.org/officeDocument/2006/relationships/image" Target="../media/image13.png"/><Relationship Id="rId5"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wisc.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comments" Target="../comments/commen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199" y="4981903"/>
            <a:ext cx="7542029" cy="11700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70000"/>
              </a:lnSpc>
            </a:pPr>
            <a:r>
              <a:rPr lang="en-US" sz="1800" dirty="0"/>
              <a:t>01/12/2018 - Ingraham</a:t>
            </a:r>
          </a:p>
          <a:p>
            <a:pPr>
              <a:lnSpc>
                <a:spcPct val="170000"/>
              </a:lnSpc>
            </a:pPr>
            <a:r>
              <a:rPr lang="en-US" sz="1800" dirty="0"/>
              <a:t>01/16/2018 - Union South</a:t>
            </a:r>
          </a:p>
          <a:p>
            <a:pPr>
              <a:lnSpc>
                <a:spcPct val="170000"/>
              </a:lnSpc>
            </a:pPr>
            <a:r>
              <a:rPr lang="en-US" sz="1800" dirty="0"/>
              <a:t>01/17/2018 - Gordon Commons</a:t>
            </a:r>
          </a:p>
        </p:txBody>
      </p:sp>
      <p:sp>
        <p:nvSpPr>
          <p:cNvPr id="6" name="Title 1"/>
          <p:cNvSpPr txBox="1">
            <a:spLocks/>
          </p:cNvSpPr>
          <p:nvPr/>
        </p:nvSpPr>
        <p:spPr>
          <a:xfrm>
            <a:off x="607828" y="1223445"/>
            <a:ext cx="7772400" cy="2828293"/>
          </a:xfrm>
          <a:prstGeom prst="rect">
            <a:avLst/>
          </a:prstGeom>
        </p:spPr>
        <p:txBody>
          <a:bodyPr vert="horz" lIns="0" tIns="0" rIns="0" bIns="0" rtlCol="0" anchor="t" anchorCtr="0">
            <a:no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sz="4400" dirty="0"/>
              <a:t>UW-Madison </a:t>
            </a:r>
          </a:p>
          <a:p>
            <a:r>
              <a:rPr lang="en-US" sz="4400" dirty="0"/>
              <a:t>Data Governance/</a:t>
            </a:r>
          </a:p>
          <a:p>
            <a:r>
              <a:rPr lang="en-US" sz="4400" dirty="0"/>
              <a:t>Reporting &amp; Analytics</a:t>
            </a:r>
          </a:p>
          <a:p>
            <a:r>
              <a:rPr lang="en-US" sz="4400" dirty="0"/>
              <a:t>Information Session</a:t>
            </a:r>
          </a:p>
        </p:txBody>
      </p:sp>
    </p:spTree>
    <p:extLst>
      <p:ext uri="{BB962C8B-B14F-4D97-AF65-F5344CB8AC3E}">
        <p14:creationId xmlns:p14="http://schemas.microsoft.com/office/powerpoint/2010/main" val="30630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BI at UW-Madison</a:t>
            </a:r>
          </a:p>
        </p:txBody>
      </p:sp>
      <p:sp>
        <p:nvSpPr>
          <p:cNvPr id="7" name="Content Placeholder 7"/>
          <p:cNvSpPr txBox="1">
            <a:spLocks/>
          </p:cNvSpPr>
          <p:nvPr/>
        </p:nvSpPr>
        <p:spPr>
          <a:xfrm>
            <a:off x="290565" y="1440177"/>
            <a:ext cx="8636000" cy="4924764"/>
          </a:xfrm>
          <a:prstGeom prst="rect">
            <a:avLst/>
          </a:prstGeom>
        </p:spPr>
        <p:txBody>
          <a:bodyPr vert="horz" lIns="0" tIns="0" rIns="0" bIns="0" rtlCol="0">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600" dirty="0"/>
              <a:t>Until 2016, there was not a central, governed, verified repository of analytical content (i.e. reports, dashboard, institutional information) available for UW-Madison</a:t>
            </a:r>
          </a:p>
          <a:p>
            <a:pPr marL="800100" lvl="1" indent="-342900" algn="l">
              <a:buFont typeface="Arial" panose="020B0604020202020204" pitchFamily="34" charset="0"/>
              <a:buChar char="•"/>
            </a:pPr>
            <a:r>
              <a:rPr lang="en-US" sz="2000" dirty="0">
                <a:solidFill>
                  <a:schemeClr val="tx1"/>
                </a:solidFill>
              </a:rPr>
              <a:t>No information validation</a:t>
            </a:r>
          </a:p>
          <a:p>
            <a:pPr marL="800100" lvl="1" indent="-342900" algn="l">
              <a:buFont typeface="Arial" panose="020B0604020202020204" pitchFamily="34" charset="0"/>
              <a:buChar char="•"/>
            </a:pPr>
            <a:r>
              <a:rPr lang="en-US" sz="2000" dirty="0">
                <a:solidFill>
                  <a:schemeClr val="tx1"/>
                </a:solidFill>
              </a:rPr>
              <a:t>Duplicate queries / reports</a:t>
            </a:r>
          </a:p>
          <a:p>
            <a:pPr marL="800100" lvl="1" indent="-342900" algn="l">
              <a:buFont typeface="Arial" panose="020B0604020202020204" pitchFamily="34" charset="0"/>
              <a:buChar char="•"/>
            </a:pPr>
            <a:r>
              <a:rPr lang="en-US" sz="2000" dirty="0">
                <a:solidFill>
                  <a:schemeClr val="tx1"/>
                </a:solidFill>
              </a:rPr>
              <a:t>Out-dated queries  / reports</a:t>
            </a:r>
          </a:p>
          <a:p>
            <a:pPr marL="800100" lvl="1" indent="-342900" algn="l">
              <a:buFont typeface="Arial" panose="020B0604020202020204" pitchFamily="34" charset="0"/>
              <a:buChar char="•"/>
            </a:pPr>
            <a:r>
              <a:rPr lang="en-US" sz="2000" dirty="0">
                <a:solidFill>
                  <a:schemeClr val="tx1"/>
                </a:solidFill>
              </a:rPr>
              <a:t>A person with access could distribute information to anyone on campus</a:t>
            </a:r>
            <a:endParaRPr lang="en-US" sz="2600" dirty="0">
              <a:solidFill>
                <a:schemeClr val="tx1"/>
              </a:solidFill>
            </a:endParaRPr>
          </a:p>
          <a:p>
            <a:pPr marL="800100" lvl="1"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2628806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Current BI Initiatives</a:t>
            </a:r>
          </a:p>
        </p:txBody>
      </p:sp>
      <p:sp>
        <p:nvSpPr>
          <p:cNvPr id="7" name="Content Placeholder 7"/>
          <p:cNvSpPr txBox="1">
            <a:spLocks/>
          </p:cNvSpPr>
          <p:nvPr/>
        </p:nvSpPr>
        <p:spPr>
          <a:xfrm>
            <a:off x="290565" y="1440177"/>
            <a:ext cx="8636000" cy="4924764"/>
          </a:xfrm>
          <a:prstGeom prst="rect">
            <a:avLst/>
          </a:prstGeom>
        </p:spPr>
        <p:txBody>
          <a:bodyPr vert="horz" lIns="0" tIns="0" rIns="0" bIns="0" rtlCol="0" anchor="t">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har char="•"/>
            </a:pPr>
            <a:r>
              <a:rPr lang="en-US" sz="2600" dirty="0"/>
              <a:t>Data Governance activities</a:t>
            </a:r>
            <a:endParaRPr lang="en-US" dirty="0"/>
          </a:p>
          <a:p>
            <a:pPr marL="914400" lvl="1" indent="-457200" algn="l">
              <a:buChar char="•"/>
            </a:pPr>
            <a:r>
              <a:rPr lang="en-US" sz="2000" dirty="0"/>
              <a:t>Training</a:t>
            </a:r>
            <a:r>
              <a:rPr lang="en-US" sz="2000" dirty="0">
                <a:solidFill>
                  <a:srgbClr val="595959"/>
                </a:solidFill>
              </a:rPr>
              <a:t> on use of Restricted data</a:t>
            </a:r>
          </a:p>
          <a:p>
            <a:pPr marL="914400" lvl="1" indent="-457200" algn="l">
              <a:buChar char="•"/>
            </a:pPr>
            <a:r>
              <a:rPr lang="en-US" sz="2000" dirty="0">
                <a:solidFill>
                  <a:srgbClr val="595959"/>
                </a:solidFill>
              </a:rPr>
              <a:t>Formalizing stewardship of data domains</a:t>
            </a:r>
            <a:endParaRPr lang="en-US">
              <a:solidFill>
                <a:srgbClr val="000000"/>
              </a:solidFill>
            </a:endParaRPr>
          </a:p>
          <a:p>
            <a:pPr marL="914400" lvl="1" indent="-457200" algn="l">
              <a:buChar char="•"/>
            </a:pPr>
            <a:r>
              <a:rPr lang="en-US" sz="2000" dirty="0">
                <a:solidFill>
                  <a:srgbClr val="595959"/>
                </a:solidFill>
              </a:rPr>
              <a:t>Implementing UW-Madison Data dictionary</a:t>
            </a:r>
          </a:p>
          <a:p>
            <a:pPr marL="457200" indent="-457200" algn="l">
              <a:buChar char="•"/>
            </a:pPr>
            <a:r>
              <a:rPr lang="en-US" sz="2600" dirty="0">
                <a:solidFill>
                  <a:srgbClr val="76923C"/>
                </a:solidFill>
              </a:rPr>
              <a:t>UWRAP (UW Reporting &amp; Analytics Project - Replacement of Hyperion / Interactive Reporting)</a:t>
            </a:r>
            <a:endParaRPr lang="en-US" dirty="0">
              <a:solidFill>
                <a:srgbClr val="76923C"/>
              </a:solidFill>
            </a:endParaRPr>
          </a:p>
          <a:p>
            <a:pPr marL="457200" indent="-457200" algn="l">
              <a:buChar char="•"/>
            </a:pPr>
            <a:r>
              <a:rPr lang="en-US" sz="2600" dirty="0"/>
              <a:t>Tableau</a:t>
            </a:r>
            <a:endParaRPr lang="en-US" dirty="0">
              <a:solidFill>
                <a:schemeClr val="tx1"/>
              </a:solidFill>
            </a:endParaRPr>
          </a:p>
          <a:p>
            <a:pPr marL="342900" indent="-342900" algn="l">
              <a:buFont typeface="Arial" panose="020B0604020202020204" pitchFamily="34" charset="0"/>
              <a:buChar char="•"/>
            </a:pPr>
            <a:endParaRPr lang="en-US" sz="2600" dirty="0"/>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2016729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12</a:t>
            </a:fld>
            <a:endParaRPr lang="en-US"/>
          </a:p>
        </p:txBody>
      </p:sp>
      <p:sp>
        <p:nvSpPr>
          <p:cNvPr id="7" name="TextBox 6"/>
          <p:cNvSpPr txBox="1"/>
          <p:nvPr/>
        </p:nvSpPr>
        <p:spPr>
          <a:xfrm>
            <a:off x="1312363" y="589491"/>
            <a:ext cx="6098721" cy="1077218"/>
          </a:xfrm>
          <a:prstGeom prst="rect">
            <a:avLst/>
          </a:prstGeom>
          <a:noFill/>
        </p:spPr>
        <p:txBody>
          <a:bodyPr wrap="none" rtlCol="0">
            <a:spAutoFit/>
          </a:bodyPr>
          <a:lstStyle/>
          <a:p>
            <a:pPr algn="ctr"/>
            <a:r>
              <a:rPr lang="en-US" sz="3200" dirty="0">
                <a:solidFill>
                  <a:srgbClr val="C00000"/>
                </a:solidFill>
              </a:rPr>
              <a:t>UW-Madison Data Governance /</a:t>
            </a:r>
          </a:p>
          <a:p>
            <a:pPr algn="ctr"/>
            <a:r>
              <a:rPr lang="en-US" sz="3200" dirty="0">
                <a:solidFill>
                  <a:srgbClr val="C00000"/>
                </a:solidFill>
              </a:rPr>
              <a:t>BI Program Structure</a:t>
            </a:r>
          </a:p>
        </p:txBody>
      </p:sp>
      <p:sp>
        <p:nvSpPr>
          <p:cNvPr id="8" name="Rounded Rectangle 7"/>
          <p:cNvSpPr/>
          <p:nvPr/>
        </p:nvSpPr>
        <p:spPr>
          <a:xfrm>
            <a:off x="1878906" y="1714961"/>
            <a:ext cx="5253318" cy="400616"/>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Institutional Leadership</a:t>
            </a:r>
          </a:p>
        </p:txBody>
      </p:sp>
      <p:sp>
        <p:nvSpPr>
          <p:cNvPr id="9" name="Rounded Rectangle 8"/>
          <p:cNvSpPr/>
          <p:nvPr/>
        </p:nvSpPr>
        <p:spPr>
          <a:xfrm>
            <a:off x="111098" y="3532561"/>
            <a:ext cx="3709787" cy="295078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t>Officially convened by Data Stewardship Council</a:t>
            </a:r>
          </a:p>
          <a:p>
            <a:pPr marL="285750" indent="-285750">
              <a:buFont typeface="Arial" panose="020B0604020202020204" pitchFamily="34" charset="0"/>
              <a:buChar char="•"/>
            </a:pPr>
            <a:r>
              <a:rPr lang="en-US" dirty="0"/>
              <a:t>Define &amp; document officially sanctioned definitions</a:t>
            </a:r>
          </a:p>
          <a:p>
            <a:endParaRPr lang="en-US" dirty="0"/>
          </a:p>
          <a:p>
            <a:endParaRPr lang="en-US" dirty="0"/>
          </a:p>
        </p:txBody>
      </p:sp>
      <p:sp>
        <p:nvSpPr>
          <p:cNvPr id="10" name="Rounded Rectangle 9"/>
          <p:cNvSpPr/>
          <p:nvPr/>
        </p:nvSpPr>
        <p:spPr>
          <a:xfrm>
            <a:off x="4889959" y="3532560"/>
            <a:ext cx="3592520" cy="295078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Project Core Team</a:t>
            </a:r>
          </a:p>
          <a:p>
            <a:pPr marL="285750" indent="-285750">
              <a:buFont typeface="Arial" panose="020B0604020202020204" pitchFamily="34" charset="0"/>
              <a:buChar char="•"/>
            </a:pPr>
            <a:r>
              <a:rPr lang="en-US" dirty="0"/>
              <a:t>Membership from APIR, RO/DEM, GS, OHR, a/c/</a:t>
            </a:r>
            <a:r>
              <a:rPr lang="en-US" dirty="0" err="1"/>
              <a:t>depts</a:t>
            </a:r>
            <a:r>
              <a:rPr lang="en-US" dirty="0"/>
              <a:t>, operational units, </a:t>
            </a:r>
            <a:r>
              <a:rPr lang="en-US" dirty="0" err="1"/>
              <a:t>InfoAccess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1" name="Rounded Rectangle 10"/>
          <p:cNvSpPr/>
          <p:nvPr/>
        </p:nvSpPr>
        <p:spPr>
          <a:xfrm>
            <a:off x="111097" y="2384126"/>
            <a:ext cx="3709787" cy="69956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Data Stewardship</a:t>
            </a:r>
          </a:p>
          <a:p>
            <a:pPr algn="ctr"/>
            <a:r>
              <a:rPr lang="en-US" sz="2400" b="1" dirty="0"/>
              <a:t> Council</a:t>
            </a:r>
          </a:p>
        </p:txBody>
      </p:sp>
      <p:sp>
        <p:nvSpPr>
          <p:cNvPr id="12" name="Rounded Rectangle 11"/>
          <p:cNvSpPr/>
          <p:nvPr/>
        </p:nvSpPr>
        <p:spPr>
          <a:xfrm>
            <a:off x="4886992" y="2384126"/>
            <a:ext cx="3535616" cy="69956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BI Program Leadership Team</a:t>
            </a:r>
          </a:p>
        </p:txBody>
      </p:sp>
      <p:sp>
        <p:nvSpPr>
          <p:cNvPr id="2" name="TextBox 1"/>
          <p:cNvSpPr txBox="1"/>
          <p:nvPr/>
        </p:nvSpPr>
        <p:spPr>
          <a:xfrm>
            <a:off x="272144" y="3532561"/>
            <a:ext cx="3548742" cy="369332"/>
          </a:xfrm>
          <a:prstGeom prst="rect">
            <a:avLst/>
          </a:prstGeom>
          <a:noFill/>
        </p:spPr>
        <p:txBody>
          <a:bodyPr wrap="square" rtlCol="0">
            <a:spAutoFit/>
          </a:bodyPr>
          <a:lstStyle/>
          <a:p>
            <a:r>
              <a:rPr lang="en-US" b="1" dirty="0">
                <a:solidFill>
                  <a:schemeClr val="bg1"/>
                </a:solidFill>
              </a:rPr>
              <a:t>Data / Metric Definitions Team</a:t>
            </a:r>
          </a:p>
        </p:txBody>
      </p:sp>
      <p:sp>
        <p:nvSpPr>
          <p:cNvPr id="13" name="TextBox 12"/>
          <p:cNvSpPr txBox="1"/>
          <p:nvPr/>
        </p:nvSpPr>
        <p:spPr>
          <a:xfrm>
            <a:off x="4933737" y="3532561"/>
            <a:ext cx="3548742" cy="369332"/>
          </a:xfrm>
          <a:prstGeom prst="rect">
            <a:avLst/>
          </a:prstGeom>
          <a:noFill/>
        </p:spPr>
        <p:txBody>
          <a:bodyPr wrap="square" rtlCol="0">
            <a:spAutoFit/>
          </a:bodyPr>
          <a:lstStyle/>
          <a:p>
            <a:pPr algn="ctr"/>
            <a:r>
              <a:rPr lang="en-US" b="1" dirty="0">
                <a:solidFill>
                  <a:schemeClr val="bg1"/>
                </a:solidFill>
              </a:rPr>
              <a:t>BI Community of Experts</a:t>
            </a:r>
          </a:p>
        </p:txBody>
      </p:sp>
    </p:spTree>
    <p:extLst>
      <p:ext uri="{BB962C8B-B14F-4D97-AF65-F5344CB8AC3E}">
        <p14:creationId xmlns:p14="http://schemas.microsoft.com/office/powerpoint/2010/main" val="234098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Types of BI Users at UW-Madison</a:t>
            </a:r>
          </a:p>
        </p:txBody>
      </p:sp>
      <p:sp>
        <p:nvSpPr>
          <p:cNvPr id="7" name="Content Placeholder 7"/>
          <p:cNvSpPr txBox="1">
            <a:spLocks/>
          </p:cNvSpPr>
          <p:nvPr/>
        </p:nvSpPr>
        <p:spPr>
          <a:xfrm>
            <a:off x="290565" y="1440177"/>
            <a:ext cx="8636000" cy="4924764"/>
          </a:xfrm>
          <a:prstGeom prst="rect">
            <a:avLst/>
          </a:prstGeom>
        </p:spPr>
        <p:txBody>
          <a:bodyPr vert="horz" lIns="0" tIns="0" rIns="0" bIns="0" rtlCol="0">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600" dirty="0"/>
              <a:t>End-Users</a:t>
            </a:r>
          </a:p>
          <a:p>
            <a:pPr marL="800100" lvl="1" indent="-342900" algn="l">
              <a:buFont typeface="Arial" panose="020B0604020202020204" pitchFamily="34" charset="0"/>
              <a:buChar char="•"/>
            </a:pPr>
            <a:r>
              <a:rPr lang="en-US" sz="2000" dirty="0"/>
              <a:t>Non-technical people who receive reports developed by someone else.  </a:t>
            </a:r>
          </a:p>
          <a:p>
            <a:pPr marL="800100" lvl="1" indent="-342900" algn="l">
              <a:buFont typeface="Arial" panose="020B0604020202020204" pitchFamily="34" charset="0"/>
              <a:buChar char="•"/>
            </a:pPr>
            <a:r>
              <a:rPr lang="en-US" sz="2000" dirty="0"/>
              <a:t>They may download data as part of other business processes (i.e. creating mailings / email lists or student rosters)</a:t>
            </a:r>
          </a:p>
          <a:p>
            <a:pPr marL="800100" lvl="1" indent="-342900" algn="l">
              <a:buFont typeface="Arial" panose="020B0604020202020204" pitchFamily="34" charset="0"/>
              <a:buChar char="•"/>
            </a:pPr>
            <a:r>
              <a:rPr lang="en-US" sz="2000" dirty="0"/>
              <a:t>Data may come from institutional sources (i.e. SFS, HRS, SIS) or it may come from local sources (i.e. OASIS).  </a:t>
            </a:r>
          </a:p>
          <a:p>
            <a:pPr marL="800100" lvl="1" indent="-342900" algn="l">
              <a:buFont typeface="Arial" panose="020B0604020202020204" pitchFamily="34" charset="0"/>
              <a:buChar char="•"/>
            </a:pPr>
            <a:r>
              <a:rPr lang="en-US" sz="2000" dirty="0"/>
              <a:t>Data may come from external sources (national benchmarking data)</a:t>
            </a:r>
          </a:p>
          <a:p>
            <a:pPr marL="800100" lvl="1" indent="-342900" algn="l">
              <a:buFont typeface="Arial" panose="020B0604020202020204" pitchFamily="34" charset="0"/>
              <a:buChar char="•"/>
            </a:pPr>
            <a:r>
              <a:rPr lang="en-US" sz="2000" dirty="0"/>
              <a:t>Not a clear understanding of the data with which they are working</a:t>
            </a:r>
          </a:p>
          <a:p>
            <a:pPr marL="1257300" lvl="2" indent="-342900" algn="l">
              <a:buFont typeface="Arial" panose="020B0604020202020204" pitchFamily="34" charset="0"/>
              <a:buChar char="•"/>
            </a:pPr>
            <a:r>
              <a:rPr lang="en-US" dirty="0"/>
              <a:t>Many times do not understand the business processes that created the data</a:t>
            </a:r>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48107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Types of BI Users at UW-Madison</a:t>
            </a:r>
          </a:p>
        </p:txBody>
      </p:sp>
      <p:sp>
        <p:nvSpPr>
          <p:cNvPr id="7" name="Content Placeholder 7"/>
          <p:cNvSpPr txBox="1">
            <a:spLocks/>
          </p:cNvSpPr>
          <p:nvPr/>
        </p:nvSpPr>
        <p:spPr>
          <a:xfrm>
            <a:off x="290565" y="1440177"/>
            <a:ext cx="8636000" cy="4924764"/>
          </a:xfrm>
          <a:prstGeom prst="rect">
            <a:avLst/>
          </a:prstGeom>
        </p:spPr>
        <p:txBody>
          <a:bodyPr vert="horz" lIns="0" tIns="0" rIns="0" bIns="0" rtlCol="0">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600" dirty="0"/>
              <a:t>Power Users / Analysts</a:t>
            </a:r>
          </a:p>
          <a:p>
            <a:pPr marL="800100" lvl="1" indent="-342900" algn="l">
              <a:buFont typeface="Arial" panose="020B0604020202020204" pitchFamily="34" charset="0"/>
              <a:buChar char="•"/>
            </a:pPr>
            <a:r>
              <a:rPr lang="en-US" sz="2000" dirty="0"/>
              <a:t>Create their own queries.</a:t>
            </a:r>
          </a:p>
          <a:p>
            <a:pPr marL="800100" lvl="1" indent="-342900" algn="l">
              <a:buFont typeface="Arial" panose="020B0604020202020204" pitchFamily="34" charset="0"/>
              <a:buChar char="•"/>
            </a:pPr>
            <a:r>
              <a:rPr lang="en-US" sz="2000" dirty="0"/>
              <a:t>May or may not know SQL</a:t>
            </a:r>
          </a:p>
          <a:p>
            <a:pPr marL="800100" lvl="1" indent="-342900" algn="l">
              <a:buFont typeface="Arial" panose="020B0604020202020204" pitchFamily="34" charset="0"/>
              <a:buChar char="•"/>
            </a:pPr>
            <a:r>
              <a:rPr lang="en-US" sz="2000" dirty="0"/>
              <a:t>Have used Hyperion desktop to create their own queries.</a:t>
            </a:r>
          </a:p>
          <a:p>
            <a:pPr marL="800100" lvl="1" indent="-342900" algn="l">
              <a:buFont typeface="Arial" panose="020B0604020202020204" pitchFamily="34" charset="0"/>
              <a:buChar char="•"/>
            </a:pPr>
            <a:r>
              <a:rPr lang="en-US" sz="2000" dirty="0"/>
              <a:t>Connect to a variety of data sources</a:t>
            </a:r>
          </a:p>
          <a:p>
            <a:pPr marL="800100" lvl="1" indent="-342900" algn="l">
              <a:buFont typeface="Arial" panose="020B0604020202020204" pitchFamily="34" charset="0"/>
              <a:buChar char="•"/>
            </a:pPr>
            <a:r>
              <a:rPr lang="en-US" sz="2000" dirty="0"/>
              <a:t>May be responsible for delivering local information to their respective school / college / department</a:t>
            </a:r>
          </a:p>
          <a:p>
            <a:pPr marL="800100" lvl="1"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469683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Types of BI Users at UW-Madison</a:t>
            </a:r>
          </a:p>
        </p:txBody>
      </p:sp>
      <p:sp>
        <p:nvSpPr>
          <p:cNvPr id="7" name="Content Placeholder 7"/>
          <p:cNvSpPr txBox="1">
            <a:spLocks/>
          </p:cNvSpPr>
          <p:nvPr/>
        </p:nvSpPr>
        <p:spPr>
          <a:xfrm>
            <a:off x="290565" y="1440177"/>
            <a:ext cx="8636000" cy="4924764"/>
          </a:xfrm>
          <a:prstGeom prst="rect">
            <a:avLst/>
          </a:prstGeom>
        </p:spPr>
        <p:txBody>
          <a:bodyPr vert="horz" lIns="0" tIns="0" rIns="0" bIns="0" rtlCol="0">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600" dirty="0"/>
              <a:t>Institutional Analysts</a:t>
            </a:r>
          </a:p>
          <a:p>
            <a:pPr marL="800100" lvl="1" indent="-342900" algn="l">
              <a:buFont typeface="Arial" panose="020B0604020202020204" pitchFamily="34" charset="0"/>
              <a:buChar char="•"/>
            </a:pPr>
            <a:r>
              <a:rPr lang="en-US" sz="2000" dirty="0"/>
              <a:t>Create their own queries.</a:t>
            </a:r>
          </a:p>
          <a:p>
            <a:pPr marL="800100" lvl="1" indent="-342900" algn="l">
              <a:buFont typeface="Arial" panose="020B0604020202020204" pitchFamily="34" charset="0"/>
              <a:buChar char="•"/>
            </a:pPr>
            <a:r>
              <a:rPr lang="en-US" sz="2000" dirty="0"/>
              <a:t>May or may not know SQL</a:t>
            </a:r>
          </a:p>
          <a:p>
            <a:pPr marL="800100" lvl="1" indent="-342900" algn="l">
              <a:buFont typeface="Arial" panose="020B0604020202020204" pitchFamily="34" charset="0"/>
              <a:buChar char="•"/>
            </a:pPr>
            <a:r>
              <a:rPr lang="en-US" sz="2000" dirty="0"/>
              <a:t>Have used Hyperion desktop to create their own queries.</a:t>
            </a:r>
          </a:p>
          <a:p>
            <a:pPr marL="800100" lvl="1" indent="-342900" algn="l">
              <a:buFont typeface="Arial" panose="020B0604020202020204" pitchFamily="34" charset="0"/>
              <a:buChar char="•"/>
            </a:pPr>
            <a:r>
              <a:rPr lang="en-US" sz="2000" dirty="0"/>
              <a:t>Connect to a variety of data sources</a:t>
            </a:r>
          </a:p>
          <a:p>
            <a:pPr marL="800100" lvl="1" indent="-342900" algn="l">
              <a:buFont typeface="Arial" panose="020B0604020202020204" pitchFamily="34" charset="0"/>
              <a:buChar char="•"/>
            </a:pPr>
            <a:r>
              <a:rPr lang="en-US" sz="2000" dirty="0"/>
              <a:t>Are responsible for delivering institutional information to a wide variety of users / consumers</a:t>
            </a:r>
          </a:p>
          <a:p>
            <a:pPr marL="342900" indent="-342900" algn="l">
              <a:buFont typeface="Arial" panose="020B0604020202020204" pitchFamily="34" charset="0"/>
              <a:buChar char="•"/>
            </a:pPr>
            <a:r>
              <a:rPr lang="en-US" sz="2600" dirty="0"/>
              <a:t>What role isn’t listed?</a:t>
            </a:r>
          </a:p>
          <a:p>
            <a:pPr marL="800100" lvl="1" indent="-342900" algn="l">
              <a:buFont typeface="Arial" panose="020B0604020202020204" pitchFamily="34" charset="0"/>
              <a:buChar char="•"/>
            </a:pPr>
            <a:r>
              <a:rPr lang="en-US" sz="2000" dirty="0"/>
              <a:t>BI Developers</a:t>
            </a:r>
          </a:p>
          <a:p>
            <a:pPr marL="800100" lvl="1"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283369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UWBI / UWRAP</a:t>
            </a:r>
          </a:p>
        </p:txBody>
      </p:sp>
      <p:sp>
        <p:nvSpPr>
          <p:cNvPr id="7" name="Content Placeholder 7"/>
          <p:cNvSpPr txBox="1">
            <a:spLocks/>
          </p:cNvSpPr>
          <p:nvPr/>
        </p:nvSpPr>
        <p:spPr>
          <a:xfrm>
            <a:off x="290565" y="1440177"/>
            <a:ext cx="8636000" cy="4924764"/>
          </a:xfrm>
          <a:prstGeom prst="rect">
            <a:avLst/>
          </a:prstGeom>
        </p:spPr>
        <p:txBody>
          <a:bodyPr vert="horz" lIns="0" tIns="0" rIns="0" bIns="0" rtlCol="0">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000" dirty="0"/>
              <a:t>Oracle is ending support of Hyperion / Interactive reporting in April of 2018</a:t>
            </a:r>
          </a:p>
          <a:p>
            <a:pPr marL="342900" indent="-342900" algn="l">
              <a:buFont typeface="Arial" panose="020B0604020202020204" pitchFamily="34" charset="0"/>
              <a:buChar char="•"/>
            </a:pPr>
            <a:r>
              <a:rPr lang="en-US" sz="2000" dirty="0"/>
              <a:t>Each institution is responsible for migrating / re-purposing reports out of the ‘query library’ to a new environment</a:t>
            </a:r>
          </a:p>
          <a:p>
            <a:pPr marL="342900" indent="-342900" algn="l">
              <a:buFont typeface="Arial" panose="020B0604020202020204" pitchFamily="34" charset="0"/>
              <a:buChar char="•"/>
            </a:pPr>
            <a:r>
              <a:rPr lang="en-US" sz="2000" dirty="0"/>
              <a:t>UW System administration is responsible for migrating / re-purposing queries that are shared by many institutions w/in the UW System (i.e. shared HR queries)</a:t>
            </a:r>
          </a:p>
          <a:p>
            <a:pPr marL="342900" indent="-342900" algn="l">
              <a:buFont typeface="Arial" panose="020B0604020202020204" pitchFamily="34" charset="0"/>
              <a:buChar char="•"/>
            </a:pPr>
            <a:r>
              <a:rPr lang="en-US" sz="2000" dirty="0"/>
              <a:t>UW System administration has chosen to use Oracle’s suite of BI tools to do this (OBIEE)</a:t>
            </a:r>
          </a:p>
        </p:txBody>
      </p:sp>
    </p:spTree>
    <p:extLst>
      <p:ext uri="{BB962C8B-B14F-4D97-AF65-F5344CB8AC3E}">
        <p14:creationId xmlns:p14="http://schemas.microsoft.com/office/powerpoint/2010/main" val="419652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UWRAP</a:t>
            </a:r>
          </a:p>
        </p:txBody>
      </p:sp>
      <p:sp>
        <p:nvSpPr>
          <p:cNvPr id="7" name="Content Placeholder 7"/>
          <p:cNvSpPr txBox="1">
            <a:spLocks/>
          </p:cNvSpPr>
          <p:nvPr/>
        </p:nvSpPr>
        <p:spPr>
          <a:xfrm>
            <a:off x="290565" y="1165508"/>
            <a:ext cx="8636000" cy="5143503"/>
          </a:xfrm>
          <a:prstGeom prst="rect">
            <a:avLst/>
          </a:prstGeom>
        </p:spPr>
        <p:txBody>
          <a:bodyPr vert="horz" lIns="0" tIns="0" rIns="0" bIns="0" rtlCol="0">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000" dirty="0"/>
              <a:t>We are not migrating Hyperion queries (Interactive Reporting queries) to OBIEE in the short term</a:t>
            </a:r>
          </a:p>
          <a:p>
            <a:pPr marL="800100" lvl="1" indent="-342900" algn="l">
              <a:buFont typeface="Arial" panose="020B0604020202020204" pitchFamily="34" charset="0"/>
              <a:buChar char="•"/>
            </a:pPr>
            <a:r>
              <a:rPr lang="en-US" sz="2000" i="1" dirty="0">
                <a:solidFill>
                  <a:srgbClr val="FF0000"/>
                </a:solidFill>
              </a:rPr>
              <a:t>Not because of the tool, because of the time, resources and money it would take to implement effectively for our </a:t>
            </a:r>
            <a:r>
              <a:rPr lang="en-US" sz="2000" i="1" dirty="0" smtClean="0">
                <a:solidFill>
                  <a:srgbClr val="FF0000"/>
                </a:solidFill>
              </a:rPr>
              <a:t>institution</a:t>
            </a:r>
          </a:p>
          <a:p>
            <a:pPr marL="342900" indent="-342900" algn="l">
              <a:buFont typeface="Arial" panose="020B0604020202020204" pitchFamily="34" charset="0"/>
              <a:buChar char="•"/>
            </a:pPr>
            <a:r>
              <a:rPr lang="en-US" sz="2000" dirty="0"/>
              <a:t>HR content that is shared across UW-System will be delivered through OBIEE</a:t>
            </a:r>
          </a:p>
          <a:p>
            <a:pPr marL="342900" indent="-342900" algn="l">
              <a:buFont typeface="Arial" panose="020B0604020202020204" pitchFamily="34" charset="0"/>
              <a:buChar char="•"/>
            </a:pPr>
            <a:r>
              <a:rPr lang="en-US" sz="2000" dirty="0"/>
              <a:t>HR content that is Madison only will be delivered through Tableau</a:t>
            </a:r>
          </a:p>
          <a:p>
            <a:pPr marL="342900" indent="-342900" algn="l">
              <a:buFont typeface="Arial" panose="020B0604020202020204" pitchFamily="34" charset="0"/>
              <a:buChar char="•"/>
            </a:pPr>
            <a:r>
              <a:rPr lang="en-US" sz="2000" dirty="0"/>
              <a:t>Student content will be delivered through Tableau, the Data Center in SIS, and the Advising Gateway</a:t>
            </a:r>
          </a:p>
          <a:p>
            <a:pPr marL="342900" indent="-342900" algn="l">
              <a:buFont typeface="Arial" panose="020B0604020202020204" pitchFamily="34" charset="0"/>
              <a:buChar char="•"/>
            </a:pPr>
            <a:r>
              <a:rPr lang="en-US" sz="2000" dirty="0"/>
              <a:t>Institutional financial content is being delivered today differently and will continue to be done so</a:t>
            </a:r>
          </a:p>
          <a:p>
            <a:pPr marL="342900" indent="-342900" algn="l">
              <a:buFont typeface="Arial" panose="020B0604020202020204" pitchFamily="34" charset="0"/>
              <a:buChar char="•"/>
            </a:pPr>
            <a:r>
              <a:rPr lang="en-US" sz="2000" dirty="0"/>
              <a:t>Wrapping up a pilot for an ad-hoc query tool to replace Hyperion desktop.  Recommendation will be forthcoming in the beginning of </a:t>
            </a:r>
            <a:r>
              <a:rPr lang="en-US" sz="2000" dirty="0" smtClean="0"/>
              <a:t>2018</a:t>
            </a:r>
            <a:endParaRPr lang="en-US" sz="2000" dirty="0"/>
          </a:p>
        </p:txBody>
      </p:sp>
    </p:spTree>
    <p:extLst>
      <p:ext uri="{BB962C8B-B14F-4D97-AF65-F5344CB8AC3E}">
        <p14:creationId xmlns:p14="http://schemas.microsoft.com/office/powerpoint/2010/main" val="3973838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393700" y="755826"/>
            <a:ext cx="8331200" cy="125014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UWRAP Structure</a:t>
            </a:r>
          </a:p>
        </p:txBody>
      </p:sp>
      <p:sp>
        <p:nvSpPr>
          <p:cNvPr id="2" name="TextBox 1"/>
          <p:cNvSpPr txBox="1"/>
          <p:nvPr/>
        </p:nvSpPr>
        <p:spPr>
          <a:xfrm>
            <a:off x="771784" y="2189486"/>
            <a:ext cx="7548283" cy="369332"/>
          </a:xfrm>
          <a:prstGeom prst="rect">
            <a:avLst/>
          </a:prstGeom>
          <a:noFill/>
        </p:spPr>
        <p:txBody>
          <a:bodyPr wrap="square" rtlCol="0">
            <a:spAutoFit/>
          </a:bodyPr>
          <a:lstStyle/>
          <a:p>
            <a:r>
              <a:rPr lang="en-US" dirty="0"/>
              <a:t>BI Executive Leads: Jason Fishbain, CDO; Jocelyn Milner, APIR</a:t>
            </a:r>
          </a:p>
        </p:txBody>
      </p:sp>
      <p:sp>
        <p:nvSpPr>
          <p:cNvPr id="5" name="TextBox 4"/>
          <p:cNvSpPr txBox="1"/>
          <p:nvPr/>
        </p:nvSpPr>
        <p:spPr>
          <a:xfrm>
            <a:off x="613314" y="1636639"/>
            <a:ext cx="7776552" cy="369332"/>
          </a:xfrm>
          <a:prstGeom prst="rect">
            <a:avLst/>
          </a:prstGeom>
          <a:noFill/>
        </p:spPr>
        <p:txBody>
          <a:bodyPr wrap="none" rtlCol="0">
            <a:spAutoFit/>
          </a:bodyPr>
          <a:lstStyle/>
          <a:p>
            <a:r>
              <a:rPr lang="en-US" dirty="0"/>
              <a:t>Institutional Leadership: Sarah Mangelsdorf, Provost; Laurent Heller, VCFA</a:t>
            </a:r>
          </a:p>
        </p:txBody>
      </p:sp>
      <p:sp>
        <p:nvSpPr>
          <p:cNvPr id="8" name="TextBox 7"/>
          <p:cNvSpPr txBox="1"/>
          <p:nvPr/>
        </p:nvSpPr>
        <p:spPr>
          <a:xfrm>
            <a:off x="1632979" y="2800444"/>
            <a:ext cx="5822171" cy="646331"/>
          </a:xfrm>
          <a:prstGeom prst="rect">
            <a:avLst/>
          </a:prstGeom>
          <a:noFill/>
        </p:spPr>
        <p:txBody>
          <a:bodyPr wrap="none" rtlCol="0">
            <a:spAutoFit/>
          </a:bodyPr>
          <a:lstStyle/>
          <a:p>
            <a:r>
              <a:rPr lang="en-US" dirty="0"/>
              <a:t>Tableau Environment Coordinator:  McKinney Austin</a:t>
            </a:r>
          </a:p>
          <a:p>
            <a:r>
              <a:rPr lang="en-US" dirty="0" smtClean="0"/>
              <a:t>UWRAP Project </a:t>
            </a:r>
            <a:r>
              <a:rPr lang="en-US" dirty="0"/>
              <a:t>Manager:  Patrick Hare </a:t>
            </a:r>
          </a:p>
        </p:txBody>
      </p:sp>
      <p:sp>
        <p:nvSpPr>
          <p:cNvPr id="9" name="TextBox 8"/>
          <p:cNvSpPr txBox="1"/>
          <p:nvPr/>
        </p:nvSpPr>
        <p:spPr>
          <a:xfrm>
            <a:off x="390712" y="4459488"/>
            <a:ext cx="4155213" cy="1754326"/>
          </a:xfrm>
          <a:prstGeom prst="rect">
            <a:avLst/>
          </a:prstGeom>
          <a:noFill/>
        </p:spPr>
        <p:txBody>
          <a:bodyPr wrap="square" rtlCol="0">
            <a:spAutoFit/>
          </a:bodyPr>
          <a:lstStyle/>
          <a:p>
            <a:r>
              <a:rPr lang="en-US" u="sng" dirty="0"/>
              <a:t>BI Program Leadership Team</a:t>
            </a:r>
          </a:p>
          <a:p>
            <a:r>
              <a:rPr lang="en-US" dirty="0"/>
              <a:t>-Leadership from major operations units/sites of internal data creation</a:t>
            </a:r>
          </a:p>
          <a:p>
            <a:r>
              <a:rPr lang="en-US" dirty="0"/>
              <a:t>- </a:t>
            </a:r>
            <a:r>
              <a:rPr lang="en-US" dirty="0" err="1"/>
              <a:t>InfoAccess</a:t>
            </a:r>
            <a:r>
              <a:rPr lang="en-US" dirty="0"/>
              <a:t> leadership</a:t>
            </a:r>
          </a:p>
          <a:p>
            <a:r>
              <a:rPr lang="en-US" dirty="0"/>
              <a:t>- Substantial overlap with Data Governance advisory group</a:t>
            </a:r>
          </a:p>
        </p:txBody>
      </p:sp>
      <p:sp>
        <p:nvSpPr>
          <p:cNvPr id="10" name="TextBox 9"/>
          <p:cNvSpPr txBox="1"/>
          <p:nvPr/>
        </p:nvSpPr>
        <p:spPr>
          <a:xfrm>
            <a:off x="5373020" y="4501589"/>
            <a:ext cx="3254989" cy="2031325"/>
          </a:xfrm>
          <a:prstGeom prst="rect">
            <a:avLst/>
          </a:prstGeom>
          <a:noFill/>
        </p:spPr>
        <p:txBody>
          <a:bodyPr wrap="square" rtlCol="0">
            <a:spAutoFit/>
          </a:bodyPr>
          <a:lstStyle/>
          <a:p>
            <a:r>
              <a:rPr lang="en-US" u="sng" dirty="0"/>
              <a:t>BI Community of Experts</a:t>
            </a:r>
          </a:p>
          <a:p>
            <a:r>
              <a:rPr lang="en-US" dirty="0"/>
              <a:t>Expert analysts and data practitioners from operational units:  APIR, Budget, RO, RSP, Bus </a:t>
            </a:r>
            <a:r>
              <a:rPr lang="en-US" dirty="0" err="1"/>
              <a:t>Svcs</a:t>
            </a:r>
            <a:r>
              <a:rPr lang="en-US" dirty="0"/>
              <a:t>, Libraries, FP&amp;M, DEM, SMPH, Grad School, L&amp;S</a:t>
            </a:r>
          </a:p>
        </p:txBody>
      </p:sp>
      <p:cxnSp>
        <p:nvCxnSpPr>
          <p:cNvPr id="26" name="Straight Arrow Connector 25"/>
          <p:cNvCxnSpPr/>
          <p:nvPr/>
        </p:nvCxnSpPr>
        <p:spPr>
          <a:xfrm>
            <a:off x="4177553" y="4984376"/>
            <a:ext cx="1057835"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000515" y="3360753"/>
            <a:ext cx="898516" cy="65529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56727" y="3446775"/>
            <a:ext cx="1057835" cy="6463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150659" y="2500262"/>
            <a:ext cx="0" cy="33888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136054" y="1941497"/>
            <a:ext cx="0" cy="33888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973" y="3439764"/>
            <a:ext cx="1790807" cy="1007329"/>
          </a:xfrm>
          <a:prstGeom prst="rect">
            <a:avLst/>
          </a:prstGeom>
        </p:spPr>
      </p:pic>
    </p:spTree>
    <p:extLst>
      <p:ext uri="{BB962C8B-B14F-4D97-AF65-F5344CB8AC3E}">
        <p14:creationId xmlns:p14="http://schemas.microsoft.com/office/powerpoint/2010/main" val="2078769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smtClean="0"/>
              <a:t>Tableau</a:t>
            </a:r>
            <a:endParaRPr lang="en-US" dirty="0"/>
          </a:p>
        </p:txBody>
      </p:sp>
      <p:sp>
        <p:nvSpPr>
          <p:cNvPr id="7" name="Content Placeholder 7"/>
          <p:cNvSpPr txBox="1">
            <a:spLocks/>
          </p:cNvSpPr>
          <p:nvPr/>
        </p:nvSpPr>
        <p:spPr>
          <a:xfrm>
            <a:off x="290565" y="1473278"/>
            <a:ext cx="8636000" cy="5143503"/>
          </a:xfrm>
          <a:prstGeom prst="rect">
            <a:avLst/>
          </a:prstGeom>
        </p:spPr>
        <p:txBody>
          <a:bodyPr vert="horz" lIns="0" tIns="0" rIns="0" bIns="0" rtlCol="0">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t>What is Tableau?</a:t>
            </a:r>
          </a:p>
          <a:p>
            <a:pPr marL="457200" indent="-457200" algn="l">
              <a:buChar char="•"/>
            </a:pPr>
            <a:r>
              <a:rPr lang="en-US" dirty="0"/>
              <a:t>Interactive data visualization software</a:t>
            </a:r>
          </a:p>
          <a:p>
            <a:pPr marL="457200" indent="-457200" algn="l">
              <a:buChar char="•"/>
            </a:pPr>
            <a:r>
              <a:rPr lang="en-US" dirty="0"/>
              <a:t>Developer:</a:t>
            </a:r>
          </a:p>
          <a:p>
            <a:pPr marL="914400" lvl="1" indent="-457200" algn="l">
              <a:buChar char="•"/>
            </a:pPr>
            <a:r>
              <a:rPr lang="en-US" dirty="0">
                <a:solidFill>
                  <a:srgbClr val="595959"/>
                </a:solidFill>
              </a:rPr>
              <a:t>Connects to data source, e.g. </a:t>
            </a:r>
            <a:r>
              <a:rPr lang="en-US" dirty="0" err="1">
                <a:solidFill>
                  <a:srgbClr val="595959"/>
                </a:solidFill>
              </a:rPr>
              <a:t>InfoAccess</a:t>
            </a:r>
            <a:endParaRPr lang="en-US" dirty="0">
              <a:solidFill>
                <a:srgbClr val="595959"/>
              </a:solidFill>
            </a:endParaRPr>
          </a:p>
          <a:p>
            <a:pPr marL="914400" lvl="1" indent="-457200" algn="l">
              <a:buChar char="•"/>
            </a:pPr>
            <a:r>
              <a:rPr lang="en-US" dirty="0">
                <a:solidFill>
                  <a:srgbClr val="595959"/>
                </a:solidFill>
              </a:rPr>
              <a:t>Designs and builds charts, figures, tables</a:t>
            </a:r>
          </a:p>
          <a:p>
            <a:pPr marL="914400" lvl="1" indent="-457200" algn="l">
              <a:buChar char="•"/>
            </a:pPr>
            <a:r>
              <a:rPr lang="en-US" dirty="0">
                <a:solidFill>
                  <a:srgbClr val="595959"/>
                </a:solidFill>
              </a:rPr>
              <a:t>Adds interactivity—filters, parameters, options</a:t>
            </a:r>
          </a:p>
          <a:p>
            <a:pPr marL="914400" lvl="1" indent="-457200" algn="l">
              <a:buChar char="•"/>
            </a:pPr>
            <a:r>
              <a:rPr lang="en-US" dirty="0">
                <a:solidFill>
                  <a:srgbClr val="595959"/>
                </a:solidFill>
              </a:rPr>
              <a:t>Publishes to institutional server</a:t>
            </a:r>
          </a:p>
          <a:p>
            <a:pPr marL="457200" indent="-457200" algn="l">
              <a:buChar char="•"/>
            </a:pPr>
            <a:r>
              <a:rPr lang="en-US" dirty="0">
                <a:solidFill>
                  <a:srgbClr val="595959"/>
                </a:solidFill>
              </a:rPr>
              <a:t>User accesses through web browser</a:t>
            </a:r>
          </a:p>
        </p:txBody>
      </p:sp>
    </p:spTree>
    <p:extLst>
      <p:ext uri="{BB962C8B-B14F-4D97-AF65-F5344CB8AC3E}">
        <p14:creationId xmlns:p14="http://schemas.microsoft.com/office/powerpoint/2010/main" val="260549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2</a:t>
            </a:fld>
            <a:endParaRPr lang="en-US"/>
          </a:p>
        </p:txBody>
      </p:sp>
      <p:sp>
        <p:nvSpPr>
          <p:cNvPr id="9" name="TextBox 8"/>
          <p:cNvSpPr txBox="1"/>
          <p:nvPr/>
        </p:nvSpPr>
        <p:spPr>
          <a:xfrm>
            <a:off x="1" y="780727"/>
            <a:ext cx="9144000" cy="646331"/>
          </a:xfrm>
          <a:prstGeom prst="rect">
            <a:avLst/>
          </a:prstGeom>
          <a:noFill/>
        </p:spPr>
        <p:txBody>
          <a:bodyPr wrap="square" rtlCol="0">
            <a:spAutoFit/>
          </a:bodyPr>
          <a:lstStyle/>
          <a:p>
            <a:pPr algn="ctr"/>
            <a:r>
              <a:rPr lang="en-US" sz="3600" b="1" dirty="0">
                <a:solidFill>
                  <a:srgbClr val="C00000"/>
                </a:solidFill>
              </a:rPr>
              <a:t>Agenda</a:t>
            </a:r>
          </a:p>
        </p:txBody>
      </p:sp>
      <p:sp>
        <p:nvSpPr>
          <p:cNvPr id="15" name="Content Placeholder 7"/>
          <p:cNvSpPr txBox="1">
            <a:spLocks/>
          </p:cNvSpPr>
          <p:nvPr/>
        </p:nvSpPr>
        <p:spPr>
          <a:xfrm>
            <a:off x="290565" y="1440177"/>
            <a:ext cx="8636000" cy="4924764"/>
          </a:xfrm>
          <a:prstGeom prst="rect">
            <a:avLst/>
          </a:prstGeom>
        </p:spPr>
        <p:txBody>
          <a:bodyPr vert="horz" lIns="0" tIns="0" rIns="0" bIns="0" rtlCol="0">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fontAlgn="base">
              <a:buFont typeface="Arial" panose="020B0604020202020204" pitchFamily="34" charset="0"/>
              <a:buChar char="•"/>
            </a:pPr>
            <a:r>
              <a:rPr lang="en-US" dirty="0"/>
              <a:t>Introductions</a:t>
            </a:r>
          </a:p>
          <a:p>
            <a:pPr marL="457200" indent="-457200" algn="l" fontAlgn="base">
              <a:buFont typeface="Arial" panose="020B0604020202020204" pitchFamily="34" charset="0"/>
              <a:buChar char="•"/>
            </a:pPr>
            <a:r>
              <a:rPr lang="en-US" dirty="0"/>
              <a:t>Purpose</a:t>
            </a:r>
          </a:p>
          <a:p>
            <a:pPr marL="457200" indent="-457200" algn="l" fontAlgn="base">
              <a:buFont typeface="Arial" panose="020B0604020202020204" pitchFamily="34" charset="0"/>
              <a:buChar char="•"/>
            </a:pPr>
            <a:r>
              <a:rPr lang="en-US" dirty="0"/>
              <a:t>Business Intelligence/Initiatives</a:t>
            </a:r>
          </a:p>
          <a:p>
            <a:pPr marL="457200" indent="-457200" algn="l" fontAlgn="base">
              <a:buFont typeface="Arial" panose="020B0604020202020204" pitchFamily="34" charset="0"/>
              <a:buChar char="•"/>
            </a:pPr>
            <a:r>
              <a:rPr lang="en-US" dirty="0"/>
              <a:t>Data Governance  </a:t>
            </a:r>
          </a:p>
          <a:p>
            <a:pPr marL="457200" indent="-457200" algn="l" fontAlgn="base">
              <a:buFont typeface="Arial" panose="020B0604020202020204" pitchFamily="34" charset="0"/>
              <a:buChar char="•"/>
            </a:pPr>
            <a:r>
              <a:rPr lang="en-US" dirty="0"/>
              <a:t>Reporting &amp; Analytics</a:t>
            </a:r>
          </a:p>
          <a:p>
            <a:pPr marL="457200" indent="-457200" algn="l" fontAlgn="base">
              <a:buFont typeface="Arial" panose="020B0604020202020204" pitchFamily="34" charset="0"/>
              <a:buChar char="•"/>
            </a:pPr>
            <a:r>
              <a:rPr lang="en-US" dirty="0"/>
              <a:t>Data.wisc.edu</a:t>
            </a:r>
          </a:p>
          <a:p>
            <a:pPr marL="457200" indent="-457200" algn="l" fontAlgn="base">
              <a:buFont typeface="Arial" panose="020B0604020202020204" pitchFamily="34" charset="0"/>
              <a:buChar char="•"/>
            </a:pPr>
            <a:r>
              <a:rPr lang="en-US" dirty="0"/>
              <a:t>Next Steps</a:t>
            </a:r>
          </a:p>
          <a:p>
            <a:pPr marL="457200" indent="-457200" algn="l" fontAlgn="base">
              <a:buFont typeface="Arial" panose="020B0604020202020204" pitchFamily="34" charset="0"/>
              <a:buChar char="•"/>
            </a:pPr>
            <a:r>
              <a:rPr lang="en-US" dirty="0"/>
              <a:t>Discussion</a:t>
            </a:r>
          </a:p>
          <a:p>
            <a:pPr marL="800100" lvl="1"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2060891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smtClean="0"/>
              <a:t>Tableau</a:t>
            </a:r>
            <a:endParaRPr lang="en-US" dirty="0"/>
          </a:p>
        </p:txBody>
      </p:sp>
      <p:sp>
        <p:nvSpPr>
          <p:cNvPr id="7" name="Content Placeholder 7"/>
          <p:cNvSpPr txBox="1">
            <a:spLocks/>
          </p:cNvSpPr>
          <p:nvPr/>
        </p:nvSpPr>
        <p:spPr>
          <a:xfrm>
            <a:off x="290565" y="1473278"/>
            <a:ext cx="8636000" cy="5143503"/>
          </a:xfrm>
          <a:prstGeom prst="rect">
            <a:avLst/>
          </a:prstGeom>
        </p:spPr>
        <p:txBody>
          <a:bodyPr vert="horz" lIns="0" tIns="0" rIns="0" bIns="0" rtlCol="0">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t>What have we been doing with Tableau?</a:t>
            </a:r>
          </a:p>
          <a:p>
            <a:pPr marL="457200" indent="-457200" algn="l">
              <a:buChar char="•"/>
            </a:pPr>
            <a:r>
              <a:rPr lang="en-US" dirty="0"/>
              <a:t>Have been growing the developer base, user base, and infrastructure</a:t>
            </a:r>
          </a:p>
          <a:p>
            <a:pPr marL="457200" indent="-457200" algn="l">
              <a:buChar char="•"/>
            </a:pPr>
            <a:r>
              <a:rPr lang="en-US" dirty="0">
                <a:solidFill>
                  <a:srgbClr val="595959"/>
                </a:solidFill>
              </a:rPr>
              <a:t>Already have development by APIR, RO, Enrollment Management, Grad School, Libraries, FP&amp;M, Purchasing Services, Risk Management, RSP, Budget...and others interest</a:t>
            </a:r>
          </a:p>
        </p:txBody>
      </p:sp>
    </p:spTree>
    <p:extLst>
      <p:ext uri="{BB962C8B-B14F-4D97-AF65-F5344CB8AC3E}">
        <p14:creationId xmlns:p14="http://schemas.microsoft.com/office/powerpoint/2010/main" val="108836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6521119E-496E-4876-B0D1-D59655417F05}"/>
              </a:ext>
            </a:extLst>
          </p:cNvPr>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a:extLst>
              <a:ext uri="{FF2B5EF4-FFF2-40B4-BE49-F238E27FC236}">
                <a16:creationId xmlns="" xmlns:a16="http://schemas.microsoft.com/office/drawing/2014/main" id="{DAA79CA7-C4EC-4DC4-AEEE-F3BE24366F26}"/>
              </a:ext>
            </a:extLst>
          </p:cNvPr>
          <p:cNvSpPr>
            <a:spLocks noGrp="1"/>
          </p:cNvSpPr>
          <p:nvPr>
            <p:ph type="ftr" sz="quarter" idx="11"/>
          </p:nvPr>
        </p:nvSpPr>
        <p:spPr/>
        <p:txBody>
          <a:bodyPr/>
          <a:lstStyle/>
          <a:p>
            <a:r>
              <a:rPr lang="en-US"/>
              <a:t>University of Wisconsin–Madison</a:t>
            </a:r>
          </a:p>
        </p:txBody>
      </p:sp>
      <p:sp>
        <p:nvSpPr>
          <p:cNvPr id="6" name="Slide Number Placeholder 5">
            <a:extLst>
              <a:ext uri="{FF2B5EF4-FFF2-40B4-BE49-F238E27FC236}">
                <a16:creationId xmlns="" xmlns:a16="http://schemas.microsoft.com/office/drawing/2014/main" id="{39248C17-ED41-4A0F-BD54-4DF5DE166BB6}"/>
              </a:ext>
            </a:extLst>
          </p:cNvPr>
          <p:cNvSpPr>
            <a:spLocks noGrp="1"/>
          </p:cNvSpPr>
          <p:nvPr>
            <p:ph type="sldNum" sz="quarter" idx="12"/>
          </p:nvPr>
        </p:nvSpPr>
        <p:spPr/>
        <p:txBody>
          <a:bodyPr/>
          <a:lstStyle/>
          <a:p>
            <a:fld id="{2A9B6F24-B152-E34C-9FEA-21E4BFD4CBE1}" type="slidenum">
              <a:rPr lang="en-US" smtClean="0"/>
              <a:t>21</a:t>
            </a:fld>
            <a:endParaRPr lang="en-US"/>
          </a:p>
        </p:txBody>
      </p:sp>
      <p:pic>
        <p:nvPicPr>
          <p:cNvPr id="7" name="Picture 7" descr="DegreesTrends.PNG">
            <a:extLst>
              <a:ext uri="{FF2B5EF4-FFF2-40B4-BE49-F238E27FC236}">
                <a16:creationId xmlns="" xmlns:a16="http://schemas.microsoft.com/office/drawing/2014/main" id="{B0CE9A82-56CC-4925-8983-365933C85EB9}"/>
              </a:ext>
            </a:extLst>
          </p:cNvPr>
          <p:cNvPicPr>
            <a:picLocks noChangeAspect="1"/>
          </p:cNvPicPr>
          <p:nvPr/>
        </p:nvPicPr>
        <p:blipFill>
          <a:blip r:embed="rId3"/>
          <a:stretch>
            <a:fillRect/>
          </a:stretch>
        </p:blipFill>
        <p:spPr>
          <a:xfrm>
            <a:off x="839638" y="676275"/>
            <a:ext cx="7451548" cy="5767644"/>
          </a:xfrm>
          <a:prstGeom prst="rect">
            <a:avLst/>
          </a:prstGeom>
        </p:spPr>
      </p:pic>
    </p:spTree>
    <p:extLst>
      <p:ext uri="{BB962C8B-B14F-4D97-AF65-F5344CB8AC3E}">
        <p14:creationId xmlns:p14="http://schemas.microsoft.com/office/powerpoint/2010/main" val="1415830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smtClean="0"/>
              <a:t>Tableau</a:t>
            </a:r>
            <a:endParaRPr lang="en-US" dirty="0"/>
          </a:p>
        </p:txBody>
      </p:sp>
      <p:sp>
        <p:nvSpPr>
          <p:cNvPr id="5" name="Subtitle 2">
            <a:extLst>
              <a:ext uri="{FF2B5EF4-FFF2-40B4-BE49-F238E27FC236}">
                <a16:creationId xmlns="" xmlns:a16="http://schemas.microsoft.com/office/drawing/2014/main" id="{0499DAA9-6458-491F-BA1A-62F60F4CF7C7}"/>
              </a:ext>
            </a:extLst>
          </p:cNvPr>
          <p:cNvSpPr>
            <a:spLocks noGrp="1"/>
          </p:cNvSpPr>
          <p:nvPr>
            <p:ph type="subTitle" idx="1"/>
          </p:nvPr>
        </p:nvSpPr>
        <p:spPr>
          <a:xfrm>
            <a:off x="648020" y="1524000"/>
            <a:ext cx="7824787" cy="4574731"/>
          </a:xfrm>
        </p:spPr>
        <p:txBody>
          <a:bodyPr vert="horz" lIns="0" tIns="0" rIns="0" bIns="0" rtlCol="0" anchor="t">
            <a:normAutofit/>
          </a:bodyPr>
          <a:lstStyle/>
          <a:p>
            <a:pPr algn="l"/>
            <a:r>
              <a:rPr lang="en-US" dirty="0"/>
              <a:t>What WILL </a:t>
            </a:r>
            <a:r>
              <a:rPr lang="en-US" dirty="0" smtClean="0"/>
              <a:t>we be </a:t>
            </a:r>
            <a:r>
              <a:rPr lang="en-US" dirty="0"/>
              <a:t>doing with Tableau?</a:t>
            </a:r>
          </a:p>
          <a:p>
            <a:pPr marL="457200" indent="-457200" algn="l">
              <a:buChar char="•"/>
            </a:pPr>
            <a:r>
              <a:rPr lang="en-US" dirty="0"/>
              <a:t>As part of UWRAP, we will use Tableau to provide access to the record-level data</a:t>
            </a:r>
          </a:p>
          <a:p>
            <a:pPr marL="457200" indent="-457200" algn="l">
              <a:buChar char="•"/>
            </a:pPr>
            <a:r>
              <a:rPr lang="en-US" dirty="0">
                <a:solidFill>
                  <a:srgbClr val="595959"/>
                </a:solidFill>
              </a:rPr>
              <a:t>Functionality and content will be similar to Query Library</a:t>
            </a:r>
          </a:p>
          <a:p>
            <a:pPr marL="457200" indent="-457200" algn="l">
              <a:buChar char="•"/>
            </a:pPr>
            <a:r>
              <a:rPr lang="en-US" dirty="0">
                <a:solidFill>
                  <a:srgbClr val="595959"/>
                </a:solidFill>
              </a:rPr>
              <a:t>These Tableau workbooks will be called Institutional Data Exporters</a:t>
            </a:r>
          </a:p>
          <a:p>
            <a:pPr marL="457200" indent="-457200" algn="l">
              <a:buChar char="•"/>
            </a:pPr>
            <a:endParaRPr lang="en-US" dirty="0">
              <a:solidFill>
                <a:srgbClr val="595959"/>
              </a:solidFill>
            </a:endParaRPr>
          </a:p>
          <a:p>
            <a:pPr marL="457200" indent="-457200" algn="l">
              <a:buChar char="•"/>
            </a:pPr>
            <a:endParaRPr lang="en-US" dirty="0">
              <a:solidFill>
                <a:srgbClr val="595959"/>
              </a:solidFill>
            </a:endParaRPr>
          </a:p>
          <a:p>
            <a:pPr marL="914400" lvl="1" indent="-457200" algn="l">
              <a:buChar char="•"/>
            </a:pPr>
            <a:endParaRPr lang="en-US" dirty="0">
              <a:solidFill>
                <a:srgbClr val="898989"/>
              </a:solidFill>
            </a:endParaRPr>
          </a:p>
          <a:p>
            <a:pPr marL="914400" lvl="1" indent="-457200" algn="l">
              <a:buChar char="•"/>
            </a:pPr>
            <a:endParaRPr lang="en-US" dirty="0">
              <a:solidFill>
                <a:srgbClr val="898989"/>
              </a:solidFill>
            </a:endParaRPr>
          </a:p>
          <a:p>
            <a:pPr marL="457200" indent="-457200" algn="l">
              <a:buChar char="•"/>
            </a:pPr>
            <a:endParaRPr lang="en-US" dirty="0"/>
          </a:p>
          <a:p>
            <a:pPr marL="457200" indent="-457200" algn="l">
              <a:buChar char="•"/>
            </a:pPr>
            <a:endParaRPr lang="en-US" dirty="0"/>
          </a:p>
        </p:txBody>
      </p:sp>
    </p:spTree>
    <p:extLst>
      <p:ext uri="{BB962C8B-B14F-4D97-AF65-F5344CB8AC3E}">
        <p14:creationId xmlns:p14="http://schemas.microsoft.com/office/powerpoint/2010/main" val="331731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6521119E-496E-4876-B0D1-D59655417F05}"/>
              </a:ext>
            </a:extLst>
          </p:cNvPr>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a:extLst>
              <a:ext uri="{FF2B5EF4-FFF2-40B4-BE49-F238E27FC236}">
                <a16:creationId xmlns="" xmlns:a16="http://schemas.microsoft.com/office/drawing/2014/main" id="{DAA79CA7-C4EC-4DC4-AEEE-F3BE24366F26}"/>
              </a:ext>
            </a:extLst>
          </p:cNvPr>
          <p:cNvSpPr>
            <a:spLocks noGrp="1"/>
          </p:cNvSpPr>
          <p:nvPr>
            <p:ph type="ftr" sz="quarter" idx="11"/>
          </p:nvPr>
        </p:nvSpPr>
        <p:spPr/>
        <p:txBody>
          <a:bodyPr/>
          <a:lstStyle/>
          <a:p>
            <a:r>
              <a:rPr lang="en-US"/>
              <a:t>University of Wisconsin–Madison</a:t>
            </a:r>
          </a:p>
        </p:txBody>
      </p:sp>
      <p:sp>
        <p:nvSpPr>
          <p:cNvPr id="6" name="Slide Number Placeholder 5">
            <a:extLst>
              <a:ext uri="{FF2B5EF4-FFF2-40B4-BE49-F238E27FC236}">
                <a16:creationId xmlns="" xmlns:a16="http://schemas.microsoft.com/office/drawing/2014/main" id="{39248C17-ED41-4A0F-BD54-4DF5DE166BB6}"/>
              </a:ext>
            </a:extLst>
          </p:cNvPr>
          <p:cNvSpPr>
            <a:spLocks noGrp="1"/>
          </p:cNvSpPr>
          <p:nvPr>
            <p:ph type="sldNum" sz="quarter" idx="12"/>
          </p:nvPr>
        </p:nvSpPr>
        <p:spPr/>
        <p:txBody>
          <a:bodyPr/>
          <a:lstStyle/>
          <a:p>
            <a:fld id="{2A9B6F24-B152-E34C-9FEA-21E4BFD4CBE1}" type="slidenum">
              <a:rPr lang="en-US" smtClean="0"/>
              <a:t>23</a:t>
            </a:fld>
            <a:endParaRPr lang="en-US"/>
          </a:p>
        </p:txBody>
      </p:sp>
      <p:pic>
        <p:nvPicPr>
          <p:cNvPr id="7" name="Picture 7" descr="DegreesIDE.PNG">
            <a:extLst>
              <a:ext uri="{FF2B5EF4-FFF2-40B4-BE49-F238E27FC236}">
                <a16:creationId xmlns="" xmlns:a16="http://schemas.microsoft.com/office/drawing/2014/main" id="{D8F5F8F8-A08E-4B8A-88A4-D355598C7A8A}"/>
              </a:ext>
            </a:extLst>
          </p:cNvPr>
          <p:cNvPicPr>
            <a:picLocks noChangeAspect="1"/>
          </p:cNvPicPr>
          <p:nvPr/>
        </p:nvPicPr>
        <p:blipFill>
          <a:blip r:embed="rId3"/>
          <a:stretch>
            <a:fillRect/>
          </a:stretch>
        </p:blipFill>
        <p:spPr>
          <a:xfrm>
            <a:off x="170894" y="661864"/>
            <a:ext cx="8878411" cy="5540287"/>
          </a:xfrm>
          <a:prstGeom prst="rect">
            <a:avLst/>
          </a:prstGeom>
        </p:spPr>
      </p:pic>
    </p:spTree>
    <p:extLst>
      <p:ext uri="{BB962C8B-B14F-4D97-AF65-F5344CB8AC3E}">
        <p14:creationId xmlns:p14="http://schemas.microsoft.com/office/powerpoint/2010/main" val="19079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811BF9-E69D-4C79-A68E-6CA0CD097BD8}"/>
              </a:ext>
            </a:extLst>
          </p:cNvPr>
          <p:cNvSpPr>
            <a:spLocks noGrp="1"/>
          </p:cNvSpPr>
          <p:nvPr>
            <p:ph type="ctrTitle"/>
          </p:nvPr>
        </p:nvSpPr>
        <p:spPr>
          <a:xfrm>
            <a:off x="679450" y="838200"/>
            <a:ext cx="7772400" cy="858918"/>
          </a:xfrm>
        </p:spPr>
        <p:txBody>
          <a:bodyPr/>
          <a:lstStyle/>
          <a:p>
            <a:r>
              <a:rPr lang="en-US" dirty="0"/>
              <a:t>Finding, Accessing, Requesting</a:t>
            </a:r>
            <a:endParaRPr lang="en-US" dirty="0">
              <a:solidFill>
                <a:schemeClr val="tx1"/>
              </a:solidFill>
            </a:endParaRPr>
          </a:p>
        </p:txBody>
      </p:sp>
      <p:sp>
        <p:nvSpPr>
          <p:cNvPr id="3" name="Subtitle 2">
            <a:extLst>
              <a:ext uri="{FF2B5EF4-FFF2-40B4-BE49-F238E27FC236}">
                <a16:creationId xmlns="" xmlns:a16="http://schemas.microsoft.com/office/drawing/2014/main" id="{0499DAA9-6458-491F-BA1A-62F60F4CF7C7}"/>
              </a:ext>
            </a:extLst>
          </p:cNvPr>
          <p:cNvSpPr>
            <a:spLocks noGrp="1"/>
          </p:cNvSpPr>
          <p:nvPr>
            <p:ph type="subTitle" idx="1"/>
          </p:nvPr>
        </p:nvSpPr>
        <p:spPr>
          <a:xfrm>
            <a:off x="650695" y="1600200"/>
            <a:ext cx="7824787" cy="4574731"/>
          </a:xfrm>
        </p:spPr>
        <p:txBody>
          <a:bodyPr vert="horz" lIns="0" tIns="0" rIns="0" bIns="0" rtlCol="0" anchor="t">
            <a:normAutofit/>
          </a:bodyPr>
          <a:lstStyle/>
          <a:p>
            <a:pPr marL="457200" indent="-457200" algn="l">
              <a:buChar char="•"/>
            </a:pPr>
            <a:r>
              <a:rPr lang="en-US" dirty="0"/>
              <a:t>How will I be able to find what I'm looking for?</a:t>
            </a:r>
            <a:endParaRPr lang="en-US"/>
          </a:p>
          <a:p>
            <a:pPr marL="457200" indent="-457200" algn="l">
              <a:buChar char="•"/>
            </a:pPr>
            <a:r>
              <a:rPr lang="en-US" dirty="0">
                <a:solidFill>
                  <a:srgbClr val="595959"/>
                </a:solidFill>
              </a:rPr>
              <a:t>How will I know what is available?</a:t>
            </a:r>
          </a:p>
          <a:p>
            <a:pPr marL="457200" indent="-457200" algn="l">
              <a:buChar char="•"/>
            </a:pPr>
            <a:r>
              <a:rPr lang="en-US" dirty="0">
                <a:solidFill>
                  <a:srgbClr val="595959"/>
                </a:solidFill>
              </a:rPr>
              <a:t>How will I get access to what I need?</a:t>
            </a:r>
          </a:p>
          <a:p>
            <a:pPr marL="457200" indent="-457200" algn="l">
              <a:buChar char="•"/>
            </a:pPr>
            <a:r>
              <a:rPr lang="en-US" dirty="0">
                <a:solidFill>
                  <a:srgbClr val="595959"/>
                </a:solidFill>
              </a:rPr>
              <a:t>What if I need something that I can't find?</a:t>
            </a:r>
          </a:p>
          <a:p>
            <a:pPr algn="l"/>
            <a:endParaRPr lang="en-US" dirty="0">
              <a:solidFill>
                <a:srgbClr val="595959"/>
              </a:solidFill>
            </a:endParaRPr>
          </a:p>
          <a:p>
            <a:pPr algn="l"/>
            <a:endParaRPr lang="en-US" dirty="0">
              <a:solidFill>
                <a:srgbClr val="595959"/>
              </a:solidFill>
            </a:endParaRPr>
          </a:p>
          <a:p>
            <a:pPr algn="l"/>
            <a:endParaRPr lang="en-US" dirty="0">
              <a:solidFill>
                <a:srgbClr val="595959"/>
              </a:solidFill>
            </a:endParaRPr>
          </a:p>
          <a:p>
            <a:pPr algn="l"/>
            <a:endParaRPr lang="en-US" dirty="0">
              <a:solidFill>
                <a:srgbClr val="595959"/>
              </a:solidFill>
            </a:endParaRPr>
          </a:p>
          <a:p>
            <a:pPr marL="457200" indent="-457200" algn="l">
              <a:buChar char="•"/>
            </a:pPr>
            <a:endParaRPr lang="en-US" dirty="0">
              <a:solidFill>
                <a:srgbClr val="595959"/>
              </a:solidFill>
            </a:endParaRPr>
          </a:p>
          <a:p>
            <a:pPr marL="914400" lvl="1" indent="-457200" algn="l">
              <a:buChar char="•"/>
            </a:pPr>
            <a:endParaRPr lang="en-US" dirty="0">
              <a:solidFill>
                <a:srgbClr val="7F7F7F"/>
              </a:solidFill>
            </a:endParaRPr>
          </a:p>
          <a:p>
            <a:pPr marL="914400" lvl="1" indent="-457200" algn="l">
              <a:buChar char="•"/>
            </a:pPr>
            <a:endParaRPr lang="en-US" dirty="0">
              <a:solidFill>
                <a:srgbClr val="898989"/>
              </a:solidFill>
            </a:endParaRPr>
          </a:p>
          <a:p>
            <a:pPr marL="914400" lvl="1" indent="-457200" algn="l">
              <a:buChar char="•"/>
            </a:pPr>
            <a:endParaRPr lang="en-US" dirty="0">
              <a:solidFill>
                <a:srgbClr val="898989"/>
              </a:solidFill>
            </a:endParaRPr>
          </a:p>
          <a:p>
            <a:pPr marL="457200" indent="-457200" algn="l">
              <a:buChar char="•"/>
            </a:pPr>
            <a:endParaRPr lang="en-US" dirty="0"/>
          </a:p>
          <a:p>
            <a:pPr marL="457200" indent="-457200" algn="l">
              <a:buChar char="•"/>
            </a:pPr>
            <a:endParaRPr lang="en-US" dirty="0"/>
          </a:p>
        </p:txBody>
      </p:sp>
      <p:sp>
        <p:nvSpPr>
          <p:cNvPr id="4" name="Date Placeholder 3">
            <a:extLst>
              <a:ext uri="{FF2B5EF4-FFF2-40B4-BE49-F238E27FC236}">
                <a16:creationId xmlns="" xmlns:a16="http://schemas.microsoft.com/office/drawing/2014/main" id="{6521119E-496E-4876-B0D1-D59655417F05}"/>
              </a:ext>
            </a:extLst>
          </p:cNvPr>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a:extLst>
              <a:ext uri="{FF2B5EF4-FFF2-40B4-BE49-F238E27FC236}">
                <a16:creationId xmlns="" xmlns:a16="http://schemas.microsoft.com/office/drawing/2014/main" id="{DAA79CA7-C4EC-4DC4-AEEE-F3BE24366F26}"/>
              </a:ext>
            </a:extLst>
          </p:cNvPr>
          <p:cNvSpPr>
            <a:spLocks noGrp="1"/>
          </p:cNvSpPr>
          <p:nvPr>
            <p:ph type="ftr" sz="quarter" idx="11"/>
          </p:nvPr>
        </p:nvSpPr>
        <p:spPr/>
        <p:txBody>
          <a:bodyPr/>
          <a:lstStyle/>
          <a:p>
            <a:r>
              <a:rPr lang="en-US"/>
              <a:t>University of Wisconsin–Madison</a:t>
            </a:r>
          </a:p>
        </p:txBody>
      </p:sp>
      <p:sp>
        <p:nvSpPr>
          <p:cNvPr id="6" name="Slide Number Placeholder 5">
            <a:extLst>
              <a:ext uri="{FF2B5EF4-FFF2-40B4-BE49-F238E27FC236}">
                <a16:creationId xmlns="" xmlns:a16="http://schemas.microsoft.com/office/drawing/2014/main" id="{39248C17-ED41-4A0F-BD54-4DF5DE166BB6}"/>
              </a:ext>
            </a:extLst>
          </p:cNvPr>
          <p:cNvSpPr>
            <a:spLocks noGrp="1"/>
          </p:cNvSpPr>
          <p:nvPr>
            <p:ph type="sldNum" sz="quarter" idx="12"/>
          </p:nvPr>
        </p:nvSpPr>
        <p:spPr/>
        <p:txBody>
          <a:bodyPr/>
          <a:lstStyle/>
          <a:p>
            <a:fld id="{2A9B6F24-B152-E34C-9FEA-21E4BFD4CBE1}" type="slidenum">
              <a:rPr lang="en-US" smtClean="0"/>
              <a:t>24</a:t>
            </a:fld>
            <a:endParaRPr lang="en-US"/>
          </a:p>
        </p:txBody>
      </p:sp>
    </p:spTree>
    <p:extLst>
      <p:ext uri="{BB962C8B-B14F-4D97-AF65-F5344CB8AC3E}">
        <p14:creationId xmlns:p14="http://schemas.microsoft.com/office/powerpoint/2010/main" val="858909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811BF9-E69D-4C79-A68E-6CA0CD097BD8}"/>
              </a:ext>
            </a:extLst>
          </p:cNvPr>
          <p:cNvSpPr>
            <a:spLocks noGrp="1"/>
          </p:cNvSpPr>
          <p:nvPr>
            <p:ph type="ctrTitle"/>
          </p:nvPr>
        </p:nvSpPr>
        <p:spPr>
          <a:xfrm>
            <a:off x="723900" y="875582"/>
            <a:ext cx="7772400" cy="1273175"/>
          </a:xfrm>
        </p:spPr>
        <p:txBody>
          <a:bodyPr/>
          <a:lstStyle/>
          <a:p>
            <a:r>
              <a:rPr lang="en-US" dirty="0">
                <a:solidFill>
                  <a:srgbClr val="FF0000"/>
                </a:solidFill>
                <a:hlinkClick r:id="rId3"/>
              </a:rPr>
              <a:t>Data.wisc.edu</a:t>
            </a:r>
            <a:endParaRPr lang="en-US" dirty="0">
              <a:solidFill>
                <a:srgbClr val="FF0000"/>
              </a:solidFill>
            </a:endParaRPr>
          </a:p>
        </p:txBody>
      </p:sp>
      <p:sp>
        <p:nvSpPr>
          <p:cNvPr id="4" name="Date Placeholder 3">
            <a:extLst>
              <a:ext uri="{FF2B5EF4-FFF2-40B4-BE49-F238E27FC236}">
                <a16:creationId xmlns="" xmlns:a16="http://schemas.microsoft.com/office/drawing/2014/main" id="{6521119E-496E-4876-B0D1-D59655417F05}"/>
              </a:ext>
            </a:extLst>
          </p:cNvPr>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a:extLst>
              <a:ext uri="{FF2B5EF4-FFF2-40B4-BE49-F238E27FC236}">
                <a16:creationId xmlns="" xmlns:a16="http://schemas.microsoft.com/office/drawing/2014/main" id="{DAA79CA7-C4EC-4DC4-AEEE-F3BE24366F26}"/>
              </a:ext>
            </a:extLst>
          </p:cNvPr>
          <p:cNvSpPr>
            <a:spLocks noGrp="1"/>
          </p:cNvSpPr>
          <p:nvPr>
            <p:ph type="ftr" sz="quarter" idx="11"/>
          </p:nvPr>
        </p:nvSpPr>
        <p:spPr/>
        <p:txBody>
          <a:bodyPr/>
          <a:lstStyle/>
          <a:p>
            <a:r>
              <a:rPr lang="en-US"/>
              <a:t>University of Wisconsin–Madison</a:t>
            </a:r>
          </a:p>
        </p:txBody>
      </p:sp>
      <p:sp>
        <p:nvSpPr>
          <p:cNvPr id="6" name="Slide Number Placeholder 5">
            <a:extLst>
              <a:ext uri="{FF2B5EF4-FFF2-40B4-BE49-F238E27FC236}">
                <a16:creationId xmlns="" xmlns:a16="http://schemas.microsoft.com/office/drawing/2014/main" id="{39248C17-ED41-4A0F-BD54-4DF5DE166BB6}"/>
              </a:ext>
            </a:extLst>
          </p:cNvPr>
          <p:cNvSpPr>
            <a:spLocks noGrp="1"/>
          </p:cNvSpPr>
          <p:nvPr>
            <p:ph type="sldNum" sz="quarter" idx="12"/>
          </p:nvPr>
        </p:nvSpPr>
        <p:spPr/>
        <p:txBody>
          <a:bodyPr/>
          <a:lstStyle/>
          <a:p>
            <a:fld id="{2A9B6F24-B152-E34C-9FEA-21E4BFD4CBE1}" type="slidenum">
              <a:rPr lang="en-US" smtClean="0"/>
              <a:t>25</a:t>
            </a:fld>
            <a:endParaRPr lang="en-US"/>
          </a:p>
        </p:txBody>
      </p:sp>
      <p:pic>
        <p:nvPicPr>
          <p:cNvPr id="8" name="Picture 7">
            <a:extLst>
              <a:ext uri="{FF2B5EF4-FFF2-40B4-BE49-F238E27FC236}">
                <a16:creationId xmlns="" xmlns:a16="http://schemas.microsoft.com/office/drawing/2014/main" id="{D9FE4019-A36A-4BB3-8D1F-9C5CED5DC57D}"/>
              </a:ext>
            </a:extLst>
          </p:cNvPr>
          <p:cNvPicPr>
            <a:picLocks noChangeAspect="1"/>
          </p:cNvPicPr>
          <p:nvPr/>
        </p:nvPicPr>
        <p:blipFill rotWithShape="1">
          <a:blip r:embed="rId4"/>
          <a:srcRect b="7916"/>
          <a:stretch/>
        </p:blipFill>
        <p:spPr>
          <a:xfrm>
            <a:off x="1011620" y="1512169"/>
            <a:ext cx="7196959" cy="3779892"/>
          </a:xfrm>
          <a:prstGeom prst="rect">
            <a:avLst/>
          </a:prstGeom>
        </p:spPr>
      </p:pic>
      <p:sp>
        <p:nvSpPr>
          <p:cNvPr id="3" name="TextBox 2"/>
          <p:cNvSpPr txBox="1"/>
          <p:nvPr/>
        </p:nvSpPr>
        <p:spPr>
          <a:xfrm>
            <a:off x="1011620" y="5486400"/>
            <a:ext cx="7196959" cy="400110"/>
          </a:xfrm>
          <a:prstGeom prst="rect">
            <a:avLst/>
          </a:prstGeom>
          <a:noFill/>
        </p:spPr>
        <p:txBody>
          <a:bodyPr wrap="square" rtlCol="0">
            <a:spAutoFit/>
          </a:bodyPr>
          <a:lstStyle/>
          <a:p>
            <a:pPr algn="ctr"/>
            <a:r>
              <a:rPr lang="en-US" sz="2000" dirty="0" err="1" smtClean="0"/>
              <a:t>kmelland@wisc.edu</a:t>
            </a:r>
            <a:endParaRPr lang="en-US" sz="2000" dirty="0"/>
          </a:p>
        </p:txBody>
      </p:sp>
    </p:spTree>
    <p:extLst>
      <p:ext uri="{BB962C8B-B14F-4D97-AF65-F5344CB8AC3E}">
        <p14:creationId xmlns:p14="http://schemas.microsoft.com/office/powerpoint/2010/main" val="112836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0648"/>
            <a:ext cx="7772400" cy="935505"/>
          </a:xfrm>
        </p:spPr>
        <p:txBody>
          <a:bodyPr>
            <a:normAutofit fontScale="90000"/>
          </a:bodyPr>
          <a:lstStyle/>
          <a:p>
            <a:r>
              <a:rPr lang="en-US" dirty="0"/>
              <a:t>NEXT STEPS?</a:t>
            </a:r>
            <a:br>
              <a:rPr lang="en-US" dirty="0"/>
            </a:br>
            <a:endParaRPr lang="en-US" sz="2700" dirty="0"/>
          </a:p>
        </p:txBody>
      </p:sp>
      <p:sp>
        <p:nvSpPr>
          <p:cNvPr id="4" name="Date Placeholder 3"/>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26</a:t>
            </a:fld>
            <a:endParaRPr lang="en-US"/>
          </a:p>
        </p:txBody>
      </p:sp>
      <p:sp>
        <p:nvSpPr>
          <p:cNvPr id="7" name="TextBox 6"/>
          <p:cNvSpPr txBox="1"/>
          <p:nvPr/>
        </p:nvSpPr>
        <p:spPr>
          <a:xfrm>
            <a:off x="457200" y="2348753"/>
            <a:ext cx="81026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Informational sessions starting Jan 2018</a:t>
            </a:r>
          </a:p>
          <a:p>
            <a:pPr marL="342900" indent="-342900">
              <a:buFont typeface="Arial" panose="020B0604020202020204" pitchFamily="34" charset="0"/>
              <a:buChar char="•"/>
            </a:pPr>
            <a:r>
              <a:rPr lang="en-US" sz="2400" dirty="0"/>
              <a:t>More targeted sessions Feb – April targeting specific subject areas (i.e. Degree Awards, Student Demographics, HR/Payroll)</a:t>
            </a:r>
          </a:p>
          <a:p>
            <a:pPr marL="342900" indent="-342900">
              <a:buFont typeface="Arial" panose="020B0604020202020204" pitchFamily="34" charset="0"/>
              <a:buChar char="•"/>
            </a:pPr>
            <a:r>
              <a:rPr lang="en-US" sz="2400" dirty="0"/>
              <a:t>Recommendation on purchase of ad-hoc query tool</a:t>
            </a:r>
          </a:p>
          <a:p>
            <a:pPr marL="342900" indent="-342900">
              <a:buFont typeface="Arial" panose="020B0604020202020204" pitchFamily="34" charset="0"/>
              <a:buChar char="•"/>
            </a:pPr>
            <a:r>
              <a:rPr lang="en-US" sz="2400" dirty="0"/>
              <a:t>De-commissioning of Query Library starting in April 2018</a:t>
            </a:r>
          </a:p>
          <a:p>
            <a:pPr marL="342900" indent="-342900">
              <a:buFont typeface="Arial" panose="020B0604020202020204" pitchFamily="34" charset="0"/>
              <a:buChar char="•"/>
            </a:pPr>
            <a:r>
              <a:rPr lang="en-US" sz="2400" dirty="0"/>
              <a:t>See </a:t>
            </a:r>
            <a:r>
              <a:rPr lang="en-US" sz="2400" dirty="0">
                <a:hlinkClick r:id="rId2"/>
              </a:rPr>
              <a:t>http://data.wisc.edu</a:t>
            </a:r>
            <a:r>
              <a:rPr lang="en-US" sz="2400" dirty="0"/>
              <a:t> for more information</a:t>
            </a:r>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191111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0648"/>
            <a:ext cx="7772400" cy="837891"/>
          </a:xfrm>
        </p:spPr>
        <p:txBody>
          <a:bodyPr>
            <a:normAutofit/>
          </a:bodyPr>
          <a:lstStyle/>
          <a:p>
            <a:r>
              <a:rPr lang="en-US" dirty="0"/>
              <a:t>Discussion</a:t>
            </a:r>
          </a:p>
        </p:txBody>
      </p:sp>
      <p:sp>
        <p:nvSpPr>
          <p:cNvPr id="4" name="Date Placeholder 3"/>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27</a:t>
            </a:fld>
            <a:endParaRPr lang="en-US"/>
          </a:p>
        </p:txBody>
      </p:sp>
      <p:pic>
        <p:nvPicPr>
          <p:cNvPr id="1026" name="Picture 2" descr="https://lh6.googleusercontent.com/N0yP1Ti7GEBtdXPu0mqP92nSvtjoC9_6riQayqrkuzJ4BsALEok4VzYXtC1TdwZvTAqFHPunwKVUi52UpdIpn8kyu79jcKnUkgO0pT7gewSbyL9QNnJcJPyDK7Rqz7NbS5JRpbb5a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998539"/>
            <a:ext cx="33337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34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3</a:t>
            </a:fld>
            <a:endParaRPr lang="en-US"/>
          </a:p>
        </p:txBody>
      </p:sp>
      <p:sp>
        <p:nvSpPr>
          <p:cNvPr id="9" name="TextBox 8"/>
          <p:cNvSpPr txBox="1"/>
          <p:nvPr/>
        </p:nvSpPr>
        <p:spPr>
          <a:xfrm>
            <a:off x="1" y="780727"/>
            <a:ext cx="9144000" cy="646331"/>
          </a:xfrm>
          <a:prstGeom prst="rect">
            <a:avLst/>
          </a:prstGeom>
          <a:noFill/>
        </p:spPr>
        <p:txBody>
          <a:bodyPr wrap="square" rtlCol="0">
            <a:spAutoFit/>
          </a:bodyPr>
          <a:lstStyle/>
          <a:p>
            <a:pPr algn="ctr"/>
            <a:r>
              <a:rPr lang="en-US" sz="3600" b="1" dirty="0">
                <a:solidFill>
                  <a:srgbClr val="C00000"/>
                </a:solidFill>
              </a:rPr>
              <a:t>Purpose</a:t>
            </a:r>
          </a:p>
        </p:txBody>
      </p:sp>
      <p:sp>
        <p:nvSpPr>
          <p:cNvPr id="15" name="Content Placeholder 7"/>
          <p:cNvSpPr txBox="1">
            <a:spLocks/>
          </p:cNvSpPr>
          <p:nvPr/>
        </p:nvSpPr>
        <p:spPr>
          <a:xfrm>
            <a:off x="290565" y="1923393"/>
            <a:ext cx="8636000" cy="4441548"/>
          </a:xfrm>
          <a:prstGeom prst="rect">
            <a:avLst/>
          </a:prstGeom>
        </p:spPr>
        <p:txBody>
          <a:bodyPr vert="horz" lIns="0" tIns="0" rIns="0" bIns="0" rtlCol="0" anchor="t">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fontAlgn="base">
              <a:buFont typeface="Arial" panose="020B0604020202020204" pitchFamily="34" charset="0"/>
              <a:buChar char="•"/>
            </a:pPr>
            <a:r>
              <a:rPr lang="en-US" dirty="0"/>
              <a:t>Provide overview of the past, current and future of Reporting and Analytics on campus, including addressing Query Library retirement</a:t>
            </a:r>
          </a:p>
          <a:p>
            <a:pPr algn="l" fontAlgn="base"/>
            <a:endParaRPr lang="en-US" dirty="0"/>
          </a:p>
          <a:p>
            <a:pPr marL="457200" indent="-457200" algn="l" fontAlgn="base">
              <a:buFont typeface="Arial" panose="020B0604020202020204" pitchFamily="34" charset="0"/>
              <a:buChar char="•"/>
            </a:pPr>
            <a:r>
              <a:rPr lang="en-US" dirty="0"/>
              <a:t>Understand how the Data Governance Program drives how we will implement </a:t>
            </a:r>
            <a:r>
              <a:rPr lang="en-US" dirty="0">
                <a:solidFill>
                  <a:srgbClr val="595959"/>
                </a:solidFill>
              </a:rPr>
              <a:t>Business Intelligence at UW-Madison</a:t>
            </a:r>
            <a:endParaRPr lang="en-US" dirty="0">
              <a:solidFill>
                <a:schemeClr val="tx1"/>
              </a:solidFill>
            </a:endParaRPr>
          </a:p>
          <a:p>
            <a:pPr marL="457200" indent="-457200" algn="l" fontAlgn="base">
              <a:buFont typeface="Arial" panose="020B0604020202020204" pitchFamily="34" charset="0"/>
              <a:buChar char="•"/>
            </a:pPr>
            <a:endParaRPr lang="en-US" dirty="0"/>
          </a:p>
          <a:p>
            <a:pPr marL="800100" lvl="1" indent="-342900" algn="l" fontAlgn="base">
              <a:buFont typeface="Arial" panose="020B0604020202020204" pitchFamily="34" charset="0"/>
              <a:buChar char="•"/>
            </a:pPr>
            <a:endParaRPr lang="en-US" sz="2000" dirty="0">
              <a:solidFill>
                <a:srgbClr val="898989"/>
              </a:solidFill>
            </a:endParaRPr>
          </a:p>
          <a:p>
            <a:pPr marL="342900" indent="-342900" algn="l">
              <a:buFont typeface="Arial" panose="020B0604020202020204" pitchFamily="34" charset="0"/>
              <a:buChar char="•"/>
            </a:pPr>
            <a:endParaRPr lang="en-US" sz="2000" dirty="0">
              <a:solidFill>
                <a:srgbClr val="595959"/>
              </a:solidFill>
            </a:endParaRPr>
          </a:p>
        </p:txBody>
      </p:sp>
    </p:spTree>
    <p:extLst>
      <p:ext uri="{BB962C8B-B14F-4D97-AF65-F5344CB8AC3E}">
        <p14:creationId xmlns:p14="http://schemas.microsoft.com/office/powerpoint/2010/main" val="940129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4</a:t>
            </a:fld>
            <a:endParaRPr lang="en-US"/>
          </a:p>
        </p:txBody>
      </p:sp>
      <p:sp>
        <p:nvSpPr>
          <p:cNvPr id="8" name="Cloud 7"/>
          <p:cNvSpPr/>
          <p:nvPr/>
        </p:nvSpPr>
        <p:spPr>
          <a:xfrm>
            <a:off x="636706" y="1858434"/>
            <a:ext cx="8053294" cy="4409763"/>
          </a:xfrm>
          <a:prstGeom prst="cloud">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066739" y="780727"/>
            <a:ext cx="4903907" cy="646331"/>
          </a:xfrm>
          <a:prstGeom prst="rect">
            <a:avLst/>
          </a:prstGeom>
          <a:noFill/>
        </p:spPr>
        <p:txBody>
          <a:bodyPr wrap="none" rtlCol="0">
            <a:spAutoFit/>
          </a:bodyPr>
          <a:lstStyle/>
          <a:p>
            <a:r>
              <a:rPr lang="en-US" sz="3600" b="1" dirty="0">
                <a:solidFill>
                  <a:srgbClr val="C00000"/>
                </a:solidFill>
              </a:rPr>
              <a:t>Business Intelligence</a:t>
            </a:r>
          </a:p>
        </p:txBody>
      </p:sp>
      <p:sp>
        <p:nvSpPr>
          <p:cNvPr id="10" name="TextBox 9"/>
          <p:cNvSpPr txBox="1"/>
          <p:nvPr/>
        </p:nvSpPr>
        <p:spPr>
          <a:xfrm>
            <a:off x="1416817" y="1411914"/>
            <a:ext cx="6203750" cy="461665"/>
          </a:xfrm>
          <a:prstGeom prst="rect">
            <a:avLst/>
          </a:prstGeom>
          <a:noFill/>
        </p:spPr>
        <p:txBody>
          <a:bodyPr wrap="none" rtlCol="0">
            <a:spAutoFit/>
          </a:bodyPr>
          <a:lstStyle/>
          <a:p>
            <a:r>
              <a:rPr lang="en-US" sz="2400" b="1" dirty="0"/>
              <a:t>Institutional Data – an Institutional Asset </a:t>
            </a:r>
          </a:p>
        </p:txBody>
      </p:sp>
      <p:sp>
        <p:nvSpPr>
          <p:cNvPr id="11" name="Oval 10"/>
          <p:cNvSpPr/>
          <p:nvPr/>
        </p:nvSpPr>
        <p:spPr>
          <a:xfrm>
            <a:off x="457201" y="2283317"/>
            <a:ext cx="4379364" cy="3632551"/>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000617" y="2210761"/>
            <a:ext cx="4907524" cy="3705107"/>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34625" y="3130096"/>
            <a:ext cx="3352800" cy="1938992"/>
          </a:xfrm>
          <a:prstGeom prst="rect">
            <a:avLst/>
          </a:prstGeom>
          <a:noFill/>
        </p:spPr>
        <p:txBody>
          <a:bodyPr wrap="square" rtlCol="0">
            <a:spAutoFit/>
          </a:bodyPr>
          <a:lstStyle/>
          <a:p>
            <a:pPr algn="ctr"/>
            <a:r>
              <a:rPr lang="en-US" sz="2400" b="1" dirty="0"/>
              <a:t>Data Governance: curation to support access, security, quality , consistency, literacy </a:t>
            </a:r>
          </a:p>
        </p:txBody>
      </p:sp>
      <p:sp>
        <p:nvSpPr>
          <p:cNvPr id="14" name="TextBox 13"/>
          <p:cNvSpPr txBox="1"/>
          <p:nvPr/>
        </p:nvSpPr>
        <p:spPr>
          <a:xfrm>
            <a:off x="4685741" y="2941419"/>
            <a:ext cx="3561788" cy="2308324"/>
          </a:xfrm>
          <a:prstGeom prst="rect">
            <a:avLst/>
          </a:prstGeom>
          <a:noFill/>
        </p:spPr>
        <p:txBody>
          <a:bodyPr wrap="square" rtlCol="0">
            <a:spAutoFit/>
          </a:bodyPr>
          <a:lstStyle/>
          <a:p>
            <a:pPr algn="ctr"/>
            <a:r>
              <a:rPr lang="en-US" sz="2400" b="1" dirty="0"/>
              <a:t>Business Intelligence: putting data to work for operations, analysis, decision-support and progress on strategic goals </a:t>
            </a:r>
          </a:p>
        </p:txBody>
      </p:sp>
    </p:spTree>
    <p:extLst>
      <p:ext uri="{BB962C8B-B14F-4D97-AF65-F5344CB8AC3E}">
        <p14:creationId xmlns:p14="http://schemas.microsoft.com/office/powerpoint/2010/main" val="2481638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p:cNvSpPr>
            <a:spLocks noGrp="1"/>
          </p:cNvSpPr>
          <p:nvPr>
            <p:ph type="ftr" sz="quarter" idx="11"/>
          </p:nvPr>
        </p:nvSpPr>
        <p:spPr/>
        <p:txBody>
          <a:bodyPr/>
          <a:lstStyle/>
          <a:p>
            <a:r>
              <a:rPr lang="en-US"/>
              <a:t>University of Wisconsin–Madison</a:t>
            </a:r>
          </a:p>
        </p:txBody>
      </p:sp>
      <p:sp>
        <p:nvSpPr>
          <p:cNvPr id="6" name="Slide Number Placeholder 5"/>
          <p:cNvSpPr>
            <a:spLocks noGrp="1"/>
          </p:cNvSpPr>
          <p:nvPr>
            <p:ph type="sldNum" sz="quarter" idx="12"/>
          </p:nvPr>
        </p:nvSpPr>
        <p:spPr/>
        <p:txBody>
          <a:bodyPr/>
          <a:lstStyle/>
          <a:p>
            <a:fld id="{2A9B6F24-B152-E34C-9FEA-21E4BFD4CBE1}" type="slidenum">
              <a:rPr lang="en-US" smtClean="0"/>
              <a:t>5</a:t>
            </a:fld>
            <a:endParaRPr lang="en-US"/>
          </a:p>
        </p:txBody>
      </p:sp>
      <p:grpSp>
        <p:nvGrpSpPr>
          <p:cNvPr id="25" name="Group 24"/>
          <p:cNvGrpSpPr/>
          <p:nvPr/>
        </p:nvGrpSpPr>
        <p:grpSpPr>
          <a:xfrm>
            <a:off x="1071280" y="760741"/>
            <a:ext cx="1712260" cy="1667436"/>
            <a:chOff x="331695" y="3377452"/>
            <a:chExt cx="1712260" cy="1667436"/>
          </a:xfrm>
        </p:grpSpPr>
        <p:sp>
          <p:nvSpPr>
            <p:cNvPr id="7" name="Oval 6"/>
            <p:cNvSpPr/>
            <p:nvPr/>
          </p:nvSpPr>
          <p:spPr>
            <a:xfrm>
              <a:off x="788895" y="4244788"/>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Oval 7"/>
            <p:cNvSpPr/>
            <p:nvPr/>
          </p:nvSpPr>
          <p:spPr>
            <a:xfrm>
              <a:off x="1228165" y="3749488"/>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Oval 8"/>
            <p:cNvSpPr/>
            <p:nvPr/>
          </p:nvSpPr>
          <p:spPr>
            <a:xfrm>
              <a:off x="1571066" y="4424082"/>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Oval 9"/>
            <p:cNvSpPr/>
            <p:nvPr/>
          </p:nvSpPr>
          <p:spPr>
            <a:xfrm>
              <a:off x="560295" y="3749488"/>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Oval 10"/>
            <p:cNvSpPr/>
            <p:nvPr/>
          </p:nvSpPr>
          <p:spPr>
            <a:xfrm>
              <a:off x="1571066" y="3485029"/>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Oval 11"/>
            <p:cNvSpPr/>
            <p:nvPr/>
          </p:nvSpPr>
          <p:spPr>
            <a:xfrm>
              <a:off x="331695" y="4173070"/>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3" name="Oval 12"/>
            <p:cNvSpPr/>
            <p:nvPr/>
          </p:nvSpPr>
          <p:spPr>
            <a:xfrm>
              <a:off x="1060077" y="4701988"/>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Oval 13"/>
            <p:cNvSpPr/>
            <p:nvPr/>
          </p:nvSpPr>
          <p:spPr>
            <a:xfrm>
              <a:off x="1815355" y="4103594"/>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Oval 14"/>
            <p:cNvSpPr/>
            <p:nvPr/>
          </p:nvSpPr>
          <p:spPr>
            <a:xfrm>
              <a:off x="560295" y="4549588"/>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Oval 15"/>
            <p:cNvSpPr/>
            <p:nvPr/>
          </p:nvSpPr>
          <p:spPr>
            <a:xfrm>
              <a:off x="1304366" y="4195482"/>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Oval 16"/>
            <p:cNvSpPr/>
            <p:nvPr/>
          </p:nvSpPr>
          <p:spPr>
            <a:xfrm>
              <a:off x="952501" y="3377452"/>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Oval 17"/>
            <p:cNvSpPr/>
            <p:nvPr/>
          </p:nvSpPr>
          <p:spPr>
            <a:xfrm>
              <a:off x="1701055" y="4816288"/>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20" name="Straight Connector 19"/>
            <p:cNvCxnSpPr>
              <a:stCxn id="17" idx="6"/>
              <a:endCxn id="8" idx="1"/>
            </p:cNvCxnSpPr>
            <p:nvPr/>
          </p:nvCxnSpPr>
          <p:spPr>
            <a:xfrm>
              <a:off x="1181101" y="3491752"/>
              <a:ext cx="80542" cy="291214"/>
            </a:xfrm>
            <a:prstGeom prst="line">
              <a:avLst/>
            </a:prstGeom>
          </p:spPr>
          <p:style>
            <a:lnRef idx="1">
              <a:schemeClr val="accent3"/>
            </a:lnRef>
            <a:fillRef idx="3">
              <a:schemeClr val="accent3"/>
            </a:fillRef>
            <a:effectRef idx="2">
              <a:schemeClr val="accent3"/>
            </a:effectRef>
            <a:fontRef idx="minor">
              <a:schemeClr val="lt1"/>
            </a:fontRef>
          </p:style>
        </p:cxnSp>
        <p:cxnSp>
          <p:nvCxnSpPr>
            <p:cNvPr id="22" name="Straight Connector 21"/>
            <p:cNvCxnSpPr>
              <a:stCxn id="7" idx="5"/>
              <a:endCxn id="16" idx="3"/>
            </p:cNvCxnSpPr>
            <p:nvPr/>
          </p:nvCxnSpPr>
          <p:spPr>
            <a:xfrm flipV="1">
              <a:off x="984017" y="4390604"/>
              <a:ext cx="353827" cy="49306"/>
            </a:xfrm>
            <a:prstGeom prst="line">
              <a:avLst/>
            </a:prstGeom>
          </p:spPr>
          <p:style>
            <a:lnRef idx="1">
              <a:schemeClr val="accent3"/>
            </a:lnRef>
            <a:fillRef idx="3">
              <a:schemeClr val="accent3"/>
            </a:fillRef>
            <a:effectRef idx="2">
              <a:schemeClr val="accent3"/>
            </a:effectRef>
            <a:fontRef idx="minor">
              <a:schemeClr val="lt1"/>
            </a:fontRef>
          </p:style>
        </p:cxnSp>
        <p:cxnSp>
          <p:nvCxnSpPr>
            <p:cNvPr id="24" name="Straight Connector 23"/>
            <p:cNvCxnSpPr>
              <a:stCxn id="10" idx="5"/>
              <a:endCxn id="18" idx="4"/>
            </p:cNvCxnSpPr>
            <p:nvPr/>
          </p:nvCxnSpPr>
          <p:spPr>
            <a:xfrm>
              <a:off x="755417" y="3944610"/>
              <a:ext cx="1059938" cy="1100278"/>
            </a:xfrm>
            <a:prstGeom prst="line">
              <a:avLst/>
            </a:prstGeom>
          </p:spPr>
          <p:style>
            <a:lnRef idx="1">
              <a:schemeClr val="accent3"/>
            </a:lnRef>
            <a:fillRef idx="3">
              <a:schemeClr val="accent3"/>
            </a:fillRef>
            <a:effectRef idx="2">
              <a:schemeClr val="accent3"/>
            </a:effectRef>
            <a:fontRef idx="minor">
              <a:schemeClr val="lt1"/>
            </a:fontRef>
          </p:style>
        </p:cxnSp>
      </p:grpSp>
      <p:sp>
        <p:nvSpPr>
          <p:cNvPr id="84" name="TextBox 83"/>
          <p:cNvSpPr txBox="1"/>
          <p:nvPr/>
        </p:nvSpPr>
        <p:spPr>
          <a:xfrm>
            <a:off x="973309" y="2511723"/>
            <a:ext cx="2320572" cy="400110"/>
          </a:xfrm>
          <a:prstGeom prst="rect">
            <a:avLst/>
          </a:prstGeom>
          <a:noFill/>
        </p:spPr>
        <p:txBody>
          <a:bodyPr wrap="none" rtlCol="0">
            <a:spAutoFit/>
          </a:bodyPr>
          <a:lstStyle/>
          <a:p>
            <a:r>
              <a:rPr lang="en-US" sz="2000" dirty="0"/>
              <a:t>Data On Your Own</a:t>
            </a:r>
          </a:p>
        </p:txBody>
      </p:sp>
      <p:grpSp>
        <p:nvGrpSpPr>
          <p:cNvPr id="98" name="Group 97"/>
          <p:cNvGrpSpPr/>
          <p:nvPr/>
        </p:nvGrpSpPr>
        <p:grpSpPr>
          <a:xfrm>
            <a:off x="5583214" y="722641"/>
            <a:ext cx="2338294" cy="1667436"/>
            <a:chOff x="5798670" y="932191"/>
            <a:chExt cx="2338294" cy="1667436"/>
          </a:xfrm>
        </p:grpSpPr>
        <p:sp>
          <p:nvSpPr>
            <p:cNvPr id="27" name="Oval 26"/>
            <p:cNvSpPr/>
            <p:nvPr/>
          </p:nvSpPr>
          <p:spPr>
            <a:xfrm>
              <a:off x="6255870" y="179952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Oval 27"/>
            <p:cNvSpPr/>
            <p:nvPr/>
          </p:nvSpPr>
          <p:spPr>
            <a:xfrm>
              <a:off x="6695140" y="130422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 name="Oval 28"/>
            <p:cNvSpPr/>
            <p:nvPr/>
          </p:nvSpPr>
          <p:spPr>
            <a:xfrm>
              <a:off x="7038041" y="1978821"/>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0" name="Oval 29"/>
            <p:cNvSpPr/>
            <p:nvPr/>
          </p:nvSpPr>
          <p:spPr>
            <a:xfrm>
              <a:off x="6027270" y="130422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1" name="Oval 30"/>
            <p:cNvSpPr/>
            <p:nvPr/>
          </p:nvSpPr>
          <p:spPr>
            <a:xfrm>
              <a:off x="7038041" y="1039768"/>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2" name="Oval 31"/>
            <p:cNvSpPr/>
            <p:nvPr/>
          </p:nvSpPr>
          <p:spPr>
            <a:xfrm>
              <a:off x="5798670" y="1727809"/>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3" name="Oval 32"/>
            <p:cNvSpPr/>
            <p:nvPr/>
          </p:nvSpPr>
          <p:spPr>
            <a:xfrm>
              <a:off x="6527052" y="225672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Oval 33"/>
            <p:cNvSpPr/>
            <p:nvPr/>
          </p:nvSpPr>
          <p:spPr>
            <a:xfrm>
              <a:off x="7282330" y="1658333"/>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5" name="Oval 34"/>
            <p:cNvSpPr/>
            <p:nvPr/>
          </p:nvSpPr>
          <p:spPr>
            <a:xfrm>
              <a:off x="6027270" y="210432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6" name="Oval 35"/>
            <p:cNvSpPr/>
            <p:nvPr/>
          </p:nvSpPr>
          <p:spPr>
            <a:xfrm>
              <a:off x="6771341" y="1750221"/>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7" name="Oval 36"/>
            <p:cNvSpPr/>
            <p:nvPr/>
          </p:nvSpPr>
          <p:spPr>
            <a:xfrm>
              <a:off x="6419476" y="932191"/>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Oval 37"/>
            <p:cNvSpPr/>
            <p:nvPr/>
          </p:nvSpPr>
          <p:spPr>
            <a:xfrm>
              <a:off x="7168030" y="2371027"/>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39" name="Straight Connector 38"/>
            <p:cNvCxnSpPr>
              <a:stCxn id="37" idx="6"/>
              <a:endCxn id="28" idx="1"/>
            </p:cNvCxnSpPr>
            <p:nvPr/>
          </p:nvCxnSpPr>
          <p:spPr>
            <a:xfrm>
              <a:off x="6648076" y="1046491"/>
              <a:ext cx="80542" cy="291214"/>
            </a:xfrm>
            <a:prstGeom prst="line">
              <a:avLst/>
            </a:prstGeom>
          </p:spPr>
          <p:style>
            <a:lnRef idx="1">
              <a:schemeClr val="accent3"/>
            </a:lnRef>
            <a:fillRef idx="3">
              <a:schemeClr val="accent3"/>
            </a:fillRef>
            <a:effectRef idx="2">
              <a:schemeClr val="accent3"/>
            </a:effectRef>
            <a:fontRef idx="minor">
              <a:schemeClr val="lt1"/>
            </a:fontRef>
          </p:style>
        </p:cxnSp>
        <p:cxnSp>
          <p:nvCxnSpPr>
            <p:cNvPr id="40" name="Straight Connector 39"/>
            <p:cNvCxnSpPr>
              <a:stCxn id="27" idx="5"/>
              <a:endCxn id="36" idx="3"/>
            </p:cNvCxnSpPr>
            <p:nvPr/>
          </p:nvCxnSpPr>
          <p:spPr>
            <a:xfrm flipV="1">
              <a:off x="6450992" y="1945343"/>
              <a:ext cx="353827" cy="49306"/>
            </a:xfrm>
            <a:prstGeom prst="line">
              <a:avLst/>
            </a:prstGeom>
          </p:spPr>
          <p:style>
            <a:lnRef idx="1">
              <a:schemeClr val="accent3"/>
            </a:lnRef>
            <a:fillRef idx="3">
              <a:schemeClr val="accent3"/>
            </a:fillRef>
            <a:effectRef idx="2">
              <a:schemeClr val="accent3"/>
            </a:effectRef>
            <a:fontRef idx="minor">
              <a:schemeClr val="lt1"/>
            </a:fontRef>
          </p:style>
        </p:cxnSp>
        <p:cxnSp>
          <p:nvCxnSpPr>
            <p:cNvPr id="41" name="Straight Connector 40"/>
            <p:cNvCxnSpPr>
              <a:stCxn id="30" idx="5"/>
              <a:endCxn id="38" idx="4"/>
            </p:cNvCxnSpPr>
            <p:nvPr/>
          </p:nvCxnSpPr>
          <p:spPr>
            <a:xfrm>
              <a:off x="6222392" y="1499349"/>
              <a:ext cx="1059938" cy="1100278"/>
            </a:xfrm>
            <a:prstGeom prst="line">
              <a:avLst/>
            </a:prstGeom>
          </p:spPr>
          <p:style>
            <a:lnRef idx="1">
              <a:schemeClr val="accent3"/>
            </a:lnRef>
            <a:fillRef idx="3">
              <a:schemeClr val="accent3"/>
            </a:fillRef>
            <a:effectRef idx="2">
              <a:schemeClr val="accent3"/>
            </a:effectRef>
            <a:fontRef idx="minor">
              <a:schemeClr val="lt1"/>
            </a:fontRef>
          </p:style>
        </p:cxnSp>
        <p:cxnSp>
          <p:nvCxnSpPr>
            <p:cNvPr id="43" name="Straight Connector 42"/>
            <p:cNvCxnSpPr>
              <a:stCxn id="30" idx="6"/>
              <a:endCxn id="36" idx="0"/>
            </p:cNvCxnSpPr>
            <p:nvPr/>
          </p:nvCxnSpPr>
          <p:spPr>
            <a:xfrm>
              <a:off x="6255870" y="1418527"/>
              <a:ext cx="629771" cy="331694"/>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5" idx="0"/>
              <a:endCxn id="32" idx="5"/>
            </p:cNvCxnSpPr>
            <p:nvPr/>
          </p:nvCxnSpPr>
          <p:spPr>
            <a:xfrm flipH="1" flipV="1">
              <a:off x="5993792" y="1922931"/>
              <a:ext cx="147778" cy="1813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3" idx="1"/>
              <a:endCxn id="35" idx="5"/>
            </p:cNvCxnSpPr>
            <p:nvPr/>
          </p:nvCxnSpPr>
          <p:spPr>
            <a:xfrm flipH="1">
              <a:off x="6222392" y="2290205"/>
              <a:ext cx="338138" cy="9244"/>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37" idx="6"/>
              <a:endCxn id="34" idx="0"/>
            </p:cNvCxnSpPr>
            <p:nvPr/>
          </p:nvCxnSpPr>
          <p:spPr>
            <a:xfrm>
              <a:off x="6648076" y="1046491"/>
              <a:ext cx="748554" cy="6118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31" idx="5"/>
              <a:endCxn id="29" idx="5"/>
            </p:cNvCxnSpPr>
            <p:nvPr/>
          </p:nvCxnSpPr>
          <p:spPr>
            <a:xfrm>
              <a:off x="7233163" y="1234890"/>
              <a:ext cx="0" cy="939053"/>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30" idx="6"/>
              <a:endCxn id="37" idx="3"/>
            </p:cNvCxnSpPr>
            <p:nvPr/>
          </p:nvCxnSpPr>
          <p:spPr>
            <a:xfrm flipV="1">
              <a:off x="6255870" y="1127313"/>
              <a:ext cx="197084" cy="291214"/>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0" idx="2"/>
              <a:endCxn id="32" idx="1"/>
            </p:cNvCxnSpPr>
            <p:nvPr/>
          </p:nvCxnSpPr>
          <p:spPr>
            <a:xfrm flipH="1">
              <a:off x="5832148" y="1418527"/>
              <a:ext cx="195122" cy="34276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33" idx="6"/>
              <a:endCxn id="38" idx="6"/>
            </p:cNvCxnSpPr>
            <p:nvPr/>
          </p:nvCxnSpPr>
          <p:spPr>
            <a:xfrm>
              <a:off x="6755652" y="2371027"/>
              <a:ext cx="640978"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8" idx="7"/>
              <a:endCxn id="34" idx="4"/>
            </p:cNvCxnSpPr>
            <p:nvPr/>
          </p:nvCxnSpPr>
          <p:spPr>
            <a:xfrm flipV="1">
              <a:off x="7363152" y="1886933"/>
              <a:ext cx="33478" cy="517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36" idx="6"/>
              <a:endCxn id="31" idx="4"/>
            </p:cNvCxnSpPr>
            <p:nvPr/>
          </p:nvCxnSpPr>
          <p:spPr>
            <a:xfrm flipV="1">
              <a:off x="6999941" y="1268368"/>
              <a:ext cx="152400" cy="596153"/>
            </a:xfrm>
            <a:prstGeom prst="line">
              <a:avLst/>
            </a:prstGeom>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7679764" y="1223616"/>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3" name="Oval 62"/>
            <p:cNvSpPr/>
            <p:nvPr/>
          </p:nvSpPr>
          <p:spPr>
            <a:xfrm>
              <a:off x="7516158" y="2139908"/>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4" name="Oval 63"/>
            <p:cNvSpPr/>
            <p:nvPr/>
          </p:nvSpPr>
          <p:spPr>
            <a:xfrm>
              <a:off x="7908364" y="1767872"/>
              <a:ext cx="228600" cy="2286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65" name="Straight Connector 64"/>
            <p:cNvCxnSpPr>
              <a:endCxn id="64" idx="2"/>
            </p:cNvCxnSpPr>
            <p:nvPr/>
          </p:nvCxnSpPr>
          <p:spPr>
            <a:xfrm>
              <a:off x="6492826" y="986190"/>
              <a:ext cx="1415538" cy="895982"/>
            </a:xfrm>
            <a:prstGeom prst="line">
              <a:avLst/>
            </a:prstGeom>
          </p:spPr>
          <p:style>
            <a:lnRef idx="1">
              <a:schemeClr val="accent3"/>
            </a:lnRef>
            <a:fillRef idx="3">
              <a:schemeClr val="accent3"/>
            </a:fillRef>
            <a:effectRef idx="2">
              <a:schemeClr val="accent3"/>
            </a:effectRef>
            <a:fontRef idx="minor">
              <a:schemeClr val="lt1"/>
            </a:fontRef>
          </p:style>
        </p:cxnSp>
        <p:cxnSp>
          <p:nvCxnSpPr>
            <p:cNvPr id="67" name="Straight Connector 66"/>
            <p:cNvCxnSpPr>
              <a:endCxn id="62" idx="4"/>
            </p:cNvCxnSpPr>
            <p:nvPr/>
          </p:nvCxnSpPr>
          <p:spPr>
            <a:xfrm flipV="1">
              <a:off x="6560530" y="1452216"/>
              <a:ext cx="1233534" cy="952289"/>
            </a:xfrm>
            <a:prstGeom prst="line">
              <a:avLst/>
            </a:prstGeom>
          </p:spPr>
          <p:style>
            <a:lnRef idx="1">
              <a:schemeClr val="accent3"/>
            </a:lnRef>
            <a:fillRef idx="3">
              <a:schemeClr val="accent3"/>
            </a:fillRef>
            <a:effectRef idx="2">
              <a:schemeClr val="accent3"/>
            </a:effectRef>
            <a:fontRef idx="minor">
              <a:schemeClr val="lt1"/>
            </a:fontRef>
          </p:style>
        </p:cxnSp>
        <p:cxnSp>
          <p:nvCxnSpPr>
            <p:cNvPr id="69" name="Straight Connector 68"/>
            <p:cNvCxnSpPr>
              <a:stCxn id="32" idx="7"/>
              <a:endCxn id="64" idx="3"/>
            </p:cNvCxnSpPr>
            <p:nvPr/>
          </p:nvCxnSpPr>
          <p:spPr>
            <a:xfrm>
              <a:off x="5993792" y="1761287"/>
              <a:ext cx="1948050" cy="201707"/>
            </a:xfrm>
            <a:prstGeom prst="line">
              <a:avLst/>
            </a:prstGeom>
          </p:spPr>
          <p:style>
            <a:lnRef idx="1">
              <a:schemeClr val="accent3"/>
            </a:lnRef>
            <a:fillRef idx="3">
              <a:schemeClr val="accent3"/>
            </a:fillRef>
            <a:effectRef idx="2">
              <a:schemeClr val="accent3"/>
            </a:effectRef>
            <a:fontRef idx="minor">
              <a:schemeClr val="lt1"/>
            </a:fontRef>
          </p:style>
        </p:cxnSp>
        <p:cxnSp>
          <p:nvCxnSpPr>
            <p:cNvPr id="73" name="Straight Connector 72"/>
            <p:cNvCxnSpPr>
              <a:endCxn id="62" idx="4"/>
            </p:cNvCxnSpPr>
            <p:nvPr/>
          </p:nvCxnSpPr>
          <p:spPr>
            <a:xfrm>
              <a:off x="6554554" y="1004118"/>
              <a:ext cx="1239510" cy="448098"/>
            </a:xfrm>
            <a:prstGeom prst="line">
              <a:avLst/>
            </a:prstGeom>
          </p:spPr>
          <p:style>
            <a:lnRef idx="1">
              <a:schemeClr val="accent3"/>
            </a:lnRef>
            <a:fillRef idx="3">
              <a:schemeClr val="accent3"/>
            </a:fillRef>
            <a:effectRef idx="2">
              <a:schemeClr val="accent3"/>
            </a:effectRef>
            <a:fontRef idx="minor">
              <a:schemeClr val="lt1"/>
            </a:fontRef>
          </p:style>
        </p:cxnSp>
        <p:cxnSp>
          <p:nvCxnSpPr>
            <p:cNvPr id="75" name="Straight Connector 74"/>
            <p:cNvCxnSpPr>
              <a:stCxn id="31" idx="3"/>
              <a:endCxn id="35" idx="7"/>
            </p:cNvCxnSpPr>
            <p:nvPr/>
          </p:nvCxnSpPr>
          <p:spPr>
            <a:xfrm flipH="1">
              <a:off x="6222392" y="1234890"/>
              <a:ext cx="849127" cy="902915"/>
            </a:xfrm>
            <a:prstGeom prst="line">
              <a:avLst/>
            </a:prstGeom>
          </p:spPr>
          <p:style>
            <a:lnRef idx="1">
              <a:schemeClr val="accent3"/>
            </a:lnRef>
            <a:fillRef idx="3">
              <a:schemeClr val="accent3"/>
            </a:fillRef>
            <a:effectRef idx="2">
              <a:schemeClr val="accent3"/>
            </a:effectRef>
            <a:fontRef idx="minor">
              <a:schemeClr val="lt1"/>
            </a:fontRef>
          </p:style>
        </p:cxnSp>
        <p:cxnSp>
          <p:nvCxnSpPr>
            <p:cNvPr id="78" name="Straight Connector 77"/>
            <p:cNvCxnSpPr>
              <a:stCxn id="37" idx="5"/>
              <a:endCxn id="35" idx="7"/>
            </p:cNvCxnSpPr>
            <p:nvPr/>
          </p:nvCxnSpPr>
          <p:spPr>
            <a:xfrm flipH="1">
              <a:off x="6222392" y="1127313"/>
              <a:ext cx="392206" cy="1010492"/>
            </a:xfrm>
            <a:prstGeom prst="line">
              <a:avLst/>
            </a:prstGeom>
          </p:spPr>
          <p:style>
            <a:lnRef idx="1">
              <a:schemeClr val="accent3"/>
            </a:lnRef>
            <a:fillRef idx="3">
              <a:schemeClr val="accent3"/>
            </a:fillRef>
            <a:effectRef idx="2">
              <a:schemeClr val="accent3"/>
            </a:effectRef>
            <a:fontRef idx="minor">
              <a:schemeClr val="lt1"/>
            </a:fontRef>
          </p:style>
        </p:cxnSp>
        <p:cxnSp>
          <p:nvCxnSpPr>
            <p:cNvPr id="81" name="Straight Connector 80"/>
            <p:cNvCxnSpPr>
              <a:stCxn id="62" idx="7"/>
              <a:endCxn id="38" idx="7"/>
            </p:cNvCxnSpPr>
            <p:nvPr/>
          </p:nvCxnSpPr>
          <p:spPr>
            <a:xfrm flipH="1">
              <a:off x="7363152" y="1257094"/>
              <a:ext cx="511734" cy="1147411"/>
            </a:xfrm>
            <a:prstGeom prst="line">
              <a:avLst/>
            </a:prstGeom>
          </p:spPr>
          <p:style>
            <a:lnRef idx="1">
              <a:schemeClr val="accent3"/>
            </a:lnRef>
            <a:fillRef idx="3">
              <a:schemeClr val="accent3"/>
            </a:fillRef>
            <a:effectRef idx="2">
              <a:schemeClr val="accent3"/>
            </a:effectRef>
            <a:fontRef idx="minor">
              <a:schemeClr val="lt1"/>
            </a:fontRef>
          </p:style>
        </p:cxnSp>
        <p:cxnSp>
          <p:nvCxnSpPr>
            <p:cNvPr id="88" name="Straight Connector 87"/>
            <p:cNvCxnSpPr>
              <a:stCxn id="30" idx="4"/>
            </p:cNvCxnSpPr>
            <p:nvPr/>
          </p:nvCxnSpPr>
          <p:spPr>
            <a:xfrm>
              <a:off x="6141570" y="1532827"/>
              <a:ext cx="541547" cy="963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a:endCxn id="36" idx="4"/>
            </p:cNvCxnSpPr>
            <p:nvPr/>
          </p:nvCxnSpPr>
          <p:spPr>
            <a:xfrm flipH="1" flipV="1">
              <a:off x="6885641" y="1978821"/>
              <a:ext cx="381000" cy="487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a:endCxn id="64" idx="4"/>
            </p:cNvCxnSpPr>
            <p:nvPr/>
          </p:nvCxnSpPr>
          <p:spPr>
            <a:xfrm flipV="1">
              <a:off x="7365252" y="1996472"/>
              <a:ext cx="657412" cy="500130"/>
            </a:xfrm>
            <a:prstGeom prst="line">
              <a:avLst/>
            </a:prstGeom>
          </p:spPr>
          <p:style>
            <a:lnRef idx="2">
              <a:schemeClr val="accent1"/>
            </a:lnRef>
            <a:fillRef idx="0">
              <a:schemeClr val="accent1"/>
            </a:fillRef>
            <a:effectRef idx="1">
              <a:schemeClr val="accent1"/>
            </a:effectRef>
            <a:fontRef idx="minor">
              <a:schemeClr val="tx1"/>
            </a:fontRef>
          </p:style>
        </p:cxnSp>
      </p:grpSp>
      <p:sp>
        <p:nvSpPr>
          <p:cNvPr id="94" name="TextBox 93"/>
          <p:cNvSpPr txBox="1"/>
          <p:nvPr/>
        </p:nvSpPr>
        <p:spPr>
          <a:xfrm>
            <a:off x="6006936" y="2473094"/>
            <a:ext cx="2249334" cy="400110"/>
          </a:xfrm>
          <a:prstGeom prst="rect">
            <a:avLst/>
          </a:prstGeom>
          <a:noFill/>
        </p:spPr>
        <p:txBody>
          <a:bodyPr wrap="none" rtlCol="0">
            <a:spAutoFit/>
          </a:bodyPr>
          <a:lstStyle/>
          <a:p>
            <a:r>
              <a:rPr lang="en-US" sz="2000" dirty="0"/>
              <a:t>Data for Everyone</a:t>
            </a:r>
          </a:p>
        </p:txBody>
      </p:sp>
      <p:sp>
        <p:nvSpPr>
          <p:cNvPr id="95" name="Right Arrow 94"/>
          <p:cNvSpPr/>
          <p:nvPr/>
        </p:nvSpPr>
        <p:spPr>
          <a:xfrm>
            <a:off x="3752034" y="2511723"/>
            <a:ext cx="1864658" cy="369332"/>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p:cNvSpPr txBox="1"/>
          <p:nvPr/>
        </p:nvSpPr>
        <p:spPr>
          <a:xfrm>
            <a:off x="46484" y="3110534"/>
            <a:ext cx="4528334" cy="3139321"/>
          </a:xfrm>
          <a:prstGeom prst="rect">
            <a:avLst/>
          </a:prstGeom>
          <a:noFill/>
        </p:spPr>
        <p:txBody>
          <a:bodyPr wrap="square" rtlCol="0">
            <a:spAutoFit/>
          </a:bodyPr>
          <a:lstStyle/>
          <a:p>
            <a:pPr marL="285750" indent="-285750">
              <a:buFont typeface="Arial" panose="020B0604020202020204" pitchFamily="34" charset="0"/>
              <a:buChar char="•"/>
            </a:pPr>
            <a:r>
              <a:rPr lang="en-US" dirty="0"/>
              <a:t>Robust institutional data creation systems</a:t>
            </a:r>
          </a:p>
          <a:p>
            <a:pPr marL="285750" indent="-285750">
              <a:buFont typeface="Arial" panose="020B0604020202020204" pitchFamily="34" charset="0"/>
              <a:buChar char="•"/>
            </a:pPr>
            <a:r>
              <a:rPr lang="en-US" dirty="0"/>
              <a:t>Centers of skill in reporting, analysis</a:t>
            </a:r>
          </a:p>
          <a:p>
            <a:pPr marL="285750" indent="-285750">
              <a:buFont typeface="Arial" panose="020B0604020202020204" pitchFamily="34" charset="0"/>
              <a:buChar char="•"/>
            </a:pPr>
            <a:r>
              <a:rPr lang="en-US" dirty="0"/>
              <a:t>Connectivity and coordination in pockets</a:t>
            </a:r>
          </a:p>
          <a:p>
            <a:pPr marL="285750" indent="-285750">
              <a:buFont typeface="Arial" panose="020B0604020202020204" pitchFamily="34" charset="0"/>
              <a:buChar char="•"/>
            </a:pPr>
            <a:r>
              <a:rPr lang="en-US" dirty="0"/>
              <a:t>Good access for </a:t>
            </a:r>
            <a:r>
              <a:rPr lang="en-US" i="1" dirty="0"/>
              <a:t>cognoscenti</a:t>
            </a:r>
          </a:p>
          <a:p>
            <a:pPr marL="285750" indent="-285750">
              <a:buFont typeface="Arial" panose="020B0604020202020204" pitchFamily="34" charset="0"/>
              <a:buChar char="•"/>
            </a:pPr>
            <a:r>
              <a:rPr lang="en-US" dirty="0"/>
              <a:t>Weakness in connectivity, planning</a:t>
            </a:r>
          </a:p>
          <a:p>
            <a:pPr marL="285750" indent="-285750">
              <a:buFont typeface="Arial" panose="020B0604020202020204" pitchFamily="34" charset="0"/>
              <a:buChar char="•"/>
            </a:pPr>
            <a:r>
              <a:rPr lang="en-US" dirty="0"/>
              <a:t>Weakness in data literacy, training, documentation</a:t>
            </a:r>
          </a:p>
          <a:p>
            <a:pPr marL="285750" indent="-285750">
              <a:buFont typeface="Arial" panose="020B0604020202020204" pitchFamily="34" charset="0"/>
              <a:buChar char="•"/>
            </a:pPr>
            <a:r>
              <a:rPr lang="en-US" dirty="0"/>
              <a:t>Uneven access to useful reports, analysis</a:t>
            </a:r>
          </a:p>
        </p:txBody>
      </p:sp>
      <p:sp>
        <p:nvSpPr>
          <p:cNvPr id="97" name="TextBox 96"/>
          <p:cNvSpPr txBox="1"/>
          <p:nvPr/>
        </p:nvSpPr>
        <p:spPr>
          <a:xfrm>
            <a:off x="4615666" y="3137209"/>
            <a:ext cx="4528334" cy="2862322"/>
          </a:xfrm>
          <a:prstGeom prst="rect">
            <a:avLst/>
          </a:prstGeom>
          <a:noFill/>
        </p:spPr>
        <p:txBody>
          <a:bodyPr wrap="square" rtlCol="0">
            <a:spAutoFit/>
          </a:bodyPr>
          <a:lstStyle/>
          <a:p>
            <a:pPr marL="285750" indent="-285750">
              <a:buFont typeface="Arial" panose="020B0604020202020204" pitchFamily="34" charset="0"/>
              <a:buChar char="•"/>
            </a:pPr>
            <a:r>
              <a:rPr lang="en-US" dirty="0"/>
              <a:t>Robust institutional data creation systems</a:t>
            </a:r>
          </a:p>
          <a:p>
            <a:pPr marL="285750" indent="-285750">
              <a:buFont typeface="Arial" panose="020B0604020202020204" pitchFamily="34" charset="0"/>
              <a:buChar char="•"/>
            </a:pPr>
            <a:r>
              <a:rPr lang="en-US" dirty="0"/>
              <a:t>Robust data warehouse structures</a:t>
            </a:r>
          </a:p>
          <a:p>
            <a:pPr marL="285750" indent="-285750">
              <a:buFont typeface="Arial" panose="020B0604020202020204" pitchFamily="34" charset="0"/>
              <a:buChar char="•"/>
            </a:pPr>
            <a:r>
              <a:rPr lang="en-US" dirty="0"/>
              <a:t>Centers of skill in reporting, analysis</a:t>
            </a:r>
          </a:p>
          <a:p>
            <a:pPr marL="285750" indent="-285750">
              <a:buFont typeface="Arial" panose="020B0604020202020204" pitchFamily="34" charset="0"/>
              <a:buChar char="•"/>
            </a:pPr>
            <a:r>
              <a:rPr lang="en-US" dirty="0"/>
              <a:t>Connectivity and coordination</a:t>
            </a:r>
          </a:p>
          <a:p>
            <a:pPr marL="285750" indent="-285750">
              <a:buFont typeface="Arial" panose="020B0604020202020204" pitchFamily="34" charset="0"/>
              <a:buChar char="•"/>
            </a:pPr>
            <a:r>
              <a:rPr lang="en-US" dirty="0"/>
              <a:t>Systematic decisions and processes for report delivery  </a:t>
            </a:r>
            <a:endParaRPr lang="en-US" i="1" dirty="0"/>
          </a:p>
          <a:p>
            <a:pPr marL="285750" indent="-285750">
              <a:buFont typeface="Arial" panose="020B0604020202020204" pitchFamily="34" charset="0"/>
              <a:buChar char="•"/>
            </a:pPr>
            <a:r>
              <a:rPr lang="en-US" dirty="0"/>
              <a:t>Stronger planning for reporting needs, data to support operations</a:t>
            </a:r>
          </a:p>
          <a:p>
            <a:pPr marL="285750" indent="-285750">
              <a:buFont typeface="Arial" panose="020B0604020202020204" pitchFamily="34" charset="0"/>
              <a:buChar char="•"/>
            </a:pPr>
            <a:r>
              <a:rPr lang="en-US" dirty="0"/>
              <a:t>Coordinated training, documentation</a:t>
            </a:r>
          </a:p>
        </p:txBody>
      </p:sp>
    </p:spTree>
    <p:extLst>
      <p:ext uri="{BB962C8B-B14F-4D97-AF65-F5344CB8AC3E}">
        <p14:creationId xmlns:p14="http://schemas.microsoft.com/office/powerpoint/2010/main" val="4210578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Why Data Governance?</a:t>
            </a:r>
          </a:p>
        </p:txBody>
      </p:sp>
      <p:sp>
        <p:nvSpPr>
          <p:cNvPr id="7" name="Content Placeholder 7"/>
          <p:cNvSpPr txBox="1">
            <a:spLocks/>
          </p:cNvSpPr>
          <p:nvPr/>
        </p:nvSpPr>
        <p:spPr>
          <a:xfrm>
            <a:off x="290565" y="1440177"/>
            <a:ext cx="8636000" cy="4924764"/>
          </a:xfrm>
          <a:prstGeom prst="rect">
            <a:avLst/>
          </a:prstGeom>
        </p:spPr>
        <p:txBody>
          <a:bodyPr vert="horz" lIns="0" tIns="0" rIns="0" bIns="0" rtlCol="0" anchor="t">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lgn="l">
              <a:buChar char="•"/>
            </a:pPr>
            <a:r>
              <a:rPr lang="en-US" sz="2600" dirty="0">
                <a:solidFill>
                  <a:srgbClr val="000000"/>
                </a:solidFill>
              </a:rPr>
              <a:t>Data are an institutional asset</a:t>
            </a:r>
            <a:endParaRPr lang="en-US"/>
          </a:p>
          <a:p>
            <a:pPr marL="1371600" lvl="2" indent="-457200" algn="l">
              <a:buChar char="•"/>
            </a:pPr>
            <a:r>
              <a:rPr lang="en-US" sz="2400" dirty="0">
                <a:solidFill>
                  <a:srgbClr val="000000"/>
                </a:solidFill>
              </a:rPr>
              <a:t>What if our data were suddenly not available, reliable or secure</a:t>
            </a:r>
          </a:p>
          <a:p>
            <a:pPr marL="914400" lvl="1" indent="-457200" algn="l">
              <a:buChar char="•"/>
            </a:pPr>
            <a:r>
              <a:rPr lang="en-US" sz="2600" dirty="0">
                <a:solidFill>
                  <a:srgbClr val="000000"/>
                </a:solidFill>
              </a:rPr>
              <a:t>Data Governance is a programmatic approach to defining the responsibilities of managing data and assigning those responsibilities to the appropriate resources</a:t>
            </a:r>
          </a:p>
          <a:p>
            <a:pPr marL="914400" lvl="1" indent="-457200" algn="l">
              <a:buChar char="•"/>
            </a:pPr>
            <a:r>
              <a:rPr lang="en-US" sz="2600" dirty="0">
                <a:solidFill>
                  <a:srgbClr val="000000"/>
                </a:solidFill>
              </a:rPr>
              <a:t>Data Governance should enable effective data-driven decision-making</a:t>
            </a:r>
          </a:p>
          <a:p>
            <a:pPr marL="1371600" lvl="2" indent="-457200" algn="l">
              <a:buChar char="•"/>
            </a:pPr>
            <a:r>
              <a:rPr lang="en-US" sz="2400" dirty="0">
                <a:solidFill>
                  <a:srgbClr val="000000"/>
                </a:solidFill>
              </a:rPr>
              <a:t>Enable Information Literacy</a:t>
            </a:r>
            <a:endParaRPr lang="en-US" sz="2400" dirty="0">
              <a:solidFill>
                <a:schemeClr val="tx1"/>
              </a:solidFill>
            </a:endParaRPr>
          </a:p>
          <a:p>
            <a:pPr marL="800100" lvl="1" indent="-342900" algn="l">
              <a:buFont typeface="Arial" panose="020B0604020202020204" pitchFamily="34" charset="0"/>
              <a:buChar char="•"/>
            </a:pPr>
            <a:endParaRPr lang="en-US" sz="2000" dirty="0">
              <a:solidFill>
                <a:schemeClr val="tx1"/>
              </a:solidFill>
            </a:endParaRPr>
          </a:p>
          <a:p>
            <a:pPr marL="800100" lvl="1"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4228056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Program Goals</a:t>
            </a:r>
          </a:p>
        </p:txBody>
      </p:sp>
      <p:sp>
        <p:nvSpPr>
          <p:cNvPr id="7" name="Content Placeholder 7"/>
          <p:cNvSpPr txBox="1">
            <a:spLocks/>
          </p:cNvSpPr>
          <p:nvPr/>
        </p:nvSpPr>
        <p:spPr>
          <a:xfrm>
            <a:off x="290565" y="1440177"/>
            <a:ext cx="8636000" cy="4924764"/>
          </a:xfrm>
          <a:prstGeom prst="rect">
            <a:avLst/>
          </a:prstGeom>
        </p:spPr>
        <p:txBody>
          <a:bodyPr vert="horz" lIns="0" tIns="0" rIns="0" bIns="0" rtlCol="0" anchor="t">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600" dirty="0">
                <a:solidFill>
                  <a:srgbClr val="595959"/>
                </a:solidFill>
              </a:rPr>
              <a:t>Establish a 'data-quality' culture that drives data informed decision making</a:t>
            </a:r>
            <a:endParaRPr lang="en-US" dirty="0">
              <a:solidFill>
                <a:schemeClr val="tx1"/>
              </a:solidFill>
            </a:endParaRPr>
          </a:p>
          <a:p>
            <a:pPr marL="342900" indent="-342900" algn="l">
              <a:buFont typeface="Arial" panose="020B0604020202020204" pitchFamily="34" charset="0"/>
              <a:buChar char="•"/>
            </a:pPr>
            <a:r>
              <a:rPr lang="en-US" sz="2600" dirty="0">
                <a:solidFill>
                  <a:srgbClr val="595959"/>
                </a:solidFill>
              </a:rPr>
              <a:t>Create Structured Accountability, with defined roles and responsibilities</a:t>
            </a:r>
          </a:p>
          <a:p>
            <a:pPr marL="342900" indent="-342900" algn="l">
              <a:buFont typeface="Arial" panose="020B0604020202020204" pitchFamily="34" charset="0"/>
              <a:buChar char="•"/>
            </a:pPr>
            <a:r>
              <a:rPr lang="en-US" sz="2600" dirty="0">
                <a:solidFill>
                  <a:srgbClr val="595959"/>
                </a:solidFill>
              </a:rPr>
              <a:t>Facilitate Collaboration &amp; Education related to data-related policies and use of data</a:t>
            </a:r>
          </a:p>
          <a:p>
            <a:pPr marL="342900" indent="-342900" algn="l">
              <a:buFont typeface="Arial" panose="020B0604020202020204" pitchFamily="34" charset="0"/>
              <a:buChar char="•"/>
            </a:pPr>
            <a:r>
              <a:rPr lang="en-US" sz="2600" dirty="0">
                <a:solidFill>
                  <a:srgbClr val="595959"/>
                </a:solidFill>
              </a:rPr>
              <a:t>Facilitate standard, consistent definitions where appropriate</a:t>
            </a:r>
          </a:p>
          <a:p>
            <a:pPr marL="342900" indent="-342900" algn="l">
              <a:buFont typeface="Arial" panose="020B0604020202020204" pitchFamily="34" charset="0"/>
              <a:buChar char="•"/>
            </a:pPr>
            <a:r>
              <a:rPr lang="en-US" sz="2600" dirty="0">
                <a:solidFill>
                  <a:srgbClr val="595959"/>
                </a:solidFill>
              </a:rPr>
              <a:t>Align with campus shared governance</a:t>
            </a:r>
          </a:p>
          <a:p>
            <a:pPr marL="800100" lvl="1" indent="-342900" algn="l">
              <a:buFont typeface="Arial" panose="020B0604020202020204" pitchFamily="34" charset="0"/>
              <a:buChar char="•"/>
            </a:pPr>
            <a:endParaRPr lang="en-US" sz="2000" dirty="0">
              <a:solidFill>
                <a:srgbClr val="898989"/>
              </a:solidFill>
            </a:endParaRPr>
          </a:p>
          <a:p>
            <a:pPr marL="342900" indent="-342900" algn="l">
              <a:buFont typeface="Arial" panose="020B0604020202020204" pitchFamily="34" charset="0"/>
              <a:buChar char="•"/>
            </a:pPr>
            <a:endParaRPr lang="en-US" sz="2000" dirty="0">
              <a:solidFill>
                <a:srgbClr val="595959"/>
              </a:solidFill>
            </a:endParaRPr>
          </a:p>
        </p:txBody>
      </p:sp>
    </p:spTree>
    <p:extLst>
      <p:ext uri="{BB962C8B-B14F-4D97-AF65-F5344CB8AC3E}">
        <p14:creationId xmlns:p14="http://schemas.microsoft.com/office/powerpoint/2010/main" val="1359490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B883DD24-3D28-4E82-B4F2-6B18513266B5}"/>
              </a:ext>
            </a:extLst>
          </p:cNvPr>
          <p:cNvSpPr>
            <a:spLocks noGrp="1"/>
          </p:cNvSpPr>
          <p:nvPr>
            <p:ph type="dt" sz="half" idx="10"/>
          </p:nvPr>
        </p:nvSpPr>
        <p:spPr/>
        <p:txBody>
          <a:bodyPr/>
          <a:lstStyle/>
          <a:p>
            <a:fld id="{F42CE5A0-A53A-374C-889C-A6A90F2B0F69}" type="datetime1">
              <a:rPr lang="en-US" smtClean="0"/>
              <a:t>1/12/18</a:t>
            </a:fld>
            <a:endParaRPr lang="en-US"/>
          </a:p>
        </p:txBody>
      </p:sp>
      <p:sp>
        <p:nvSpPr>
          <p:cNvPr id="5" name="Footer Placeholder 4">
            <a:extLst>
              <a:ext uri="{FF2B5EF4-FFF2-40B4-BE49-F238E27FC236}">
                <a16:creationId xmlns="" xmlns:a16="http://schemas.microsoft.com/office/drawing/2014/main" id="{080B38E0-C4B7-4387-8D97-51919335CEC7}"/>
              </a:ext>
            </a:extLst>
          </p:cNvPr>
          <p:cNvSpPr>
            <a:spLocks noGrp="1"/>
          </p:cNvSpPr>
          <p:nvPr>
            <p:ph type="ftr" sz="quarter" idx="11"/>
          </p:nvPr>
        </p:nvSpPr>
        <p:spPr/>
        <p:txBody>
          <a:bodyPr/>
          <a:lstStyle/>
          <a:p>
            <a:r>
              <a:rPr lang="en-US"/>
              <a:t>University of Wisconsin–Madison</a:t>
            </a:r>
          </a:p>
        </p:txBody>
      </p:sp>
      <p:sp>
        <p:nvSpPr>
          <p:cNvPr id="6" name="Slide Number Placeholder 5">
            <a:extLst>
              <a:ext uri="{FF2B5EF4-FFF2-40B4-BE49-F238E27FC236}">
                <a16:creationId xmlns="" xmlns:a16="http://schemas.microsoft.com/office/drawing/2014/main" id="{16FEEBF7-79EA-4F88-92CD-0417A5817FEE}"/>
              </a:ext>
            </a:extLst>
          </p:cNvPr>
          <p:cNvSpPr>
            <a:spLocks noGrp="1"/>
          </p:cNvSpPr>
          <p:nvPr>
            <p:ph type="sldNum" sz="quarter" idx="12"/>
          </p:nvPr>
        </p:nvSpPr>
        <p:spPr/>
        <p:txBody>
          <a:bodyPr/>
          <a:lstStyle/>
          <a:p>
            <a:fld id="{2A9B6F24-B152-E34C-9FEA-21E4BFD4CBE1}" type="slidenum">
              <a:rPr lang="en-US" smtClean="0"/>
              <a:t>8</a:t>
            </a:fld>
            <a:endParaRPr lang="en-US"/>
          </a:p>
        </p:txBody>
      </p:sp>
      <p:pic>
        <p:nvPicPr>
          <p:cNvPr id="7" name="Picture 7">
            <a:extLst>
              <a:ext uri="{FF2B5EF4-FFF2-40B4-BE49-F238E27FC236}">
                <a16:creationId xmlns="" xmlns:a16="http://schemas.microsoft.com/office/drawing/2014/main" id="{6190F3D5-AB8B-47A0-8F0C-255B7289EDF8}"/>
              </a:ext>
            </a:extLst>
          </p:cNvPr>
          <p:cNvPicPr>
            <a:picLocks noChangeAspect="1"/>
          </p:cNvPicPr>
          <p:nvPr/>
        </p:nvPicPr>
        <p:blipFill>
          <a:blip r:embed="rId2"/>
          <a:stretch>
            <a:fillRect/>
          </a:stretch>
        </p:blipFill>
        <p:spPr>
          <a:xfrm>
            <a:off x="17463" y="9525"/>
            <a:ext cx="9136264" cy="6861016"/>
          </a:xfrm>
          <a:prstGeom prst="rect">
            <a:avLst/>
          </a:prstGeom>
        </p:spPr>
      </p:pic>
    </p:spTree>
    <p:extLst>
      <p:ext uri="{BB962C8B-B14F-4D97-AF65-F5344CB8AC3E}">
        <p14:creationId xmlns:p14="http://schemas.microsoft.com/office/powerpoint/2010/main" val="708943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290565" y="715343"/>
            <a:ext cx="8331200" cy="757935"/>
          </a:xfrm>
          <a:prstGeom prst="rect">
            <a:avLst/>
          </a:prstGeom>
        </p:spPr>
        <p:txBody>
          <a:bodyPr vert="horz" lIns="0" tIns="0" rIns="0" bIns="0" rtlCol="0" anchor="t" anchorCtr="0">
            <a:normAutofit fontScale="92500"/>
          </a:bodyPr>
          <a:lstStyle>
            <a:lvl1pPr algn="ctr" defTabSz="457200" rtl="0" eaLnBrk="1" latinLnBrk="0" hangingPunct="1">
              <a:spcBef>
                <a:spcPct val="0"/>
              </a:spcBef>
              <a:buNone/>
              <a:defRPr sz="4200" kern="1200">
                <a:solidFill>
                  <a:srgbClr val="B70000"/>
                </a:solidFill>
                <a:effectLst>
                  <a:outerShdw blurRad="57150" dist="25400" dir="2700000" algn="tl" rotWithShape="0">
                    <a:srgbClr val="000000">
                      <a:alpha val="30000"/>
                    </a:srgbClr>
                  </a:outerShdw>
                </a:effectLst>
                <a:latin typeface="Candara"/>
                <a:ea typeface="+mj-ea"/>
                <a:cs typeface="+mj-cs"/>
              </a:defRPr>
            </a:lvl1pPr>
          </a:lstStyle>
          <a:p>
            <a:r>
              <a:rPr lang="en-US" dirty="0"/>
              <a:t>How do we improve BI @ UW-Madison</a:t>
            </a:r>
          </a:p>
        </p:txBody>
      </p:sp>
      <p:sp>
        <p:nvSpPr>
          <p:cNvPr id="7" name="Content Placeholder 7"/>
          <p:cNvSpPr txBox="1">
            <a:spLocks/>
          </p:cNvSpPr>
          <p:nvPr/>
        </p:nvSpPr>
        <p:spPr>
          <a:xfrm>
            <a:off x="290565" y="1440177"/>
            <a:ext cx="8636000" cy="4924764"/>
          </a:xfrm>
          <a:prstGeom prst="rect">
            <a:avLst/>
          </a:prstGeom>
        </p:spPr>
        <p:txBody>
          <a:bodyPr vert="horz" lIns="0" tIns="0" rIns="0" bIns="0" rtlCol="0" anchor="t">
            <a:noAutofit/>
          </a:bodyPr>
          <a:lstStyle>
            <a:lvl1pPr marL="0" indent="0" algn="ctr" defTabSz="457200" rtl="0" eaLnBrk="1" latinLnBrk="0" hangingPunct="1">
              <a:spcBef>
                <a:spcPts val="0"/>
              </a:spcBef>
              <a:spcAft>
                <a:spcPts val="1200"/>
              </a:spcAft>
              <a:buClr>
                <a:srgbClr val="7B0000"/>
              </a:buClr>
              <a:buSzPct val="90000"/>
              <a:buFont typeface="Arial"/>
              <a:buNone/>
              <a:defRPr sz="2800" kern="1200" baseline="0">
                <a:solidFill>
                  <a:schemeClr val="tx1">
                    <a:lumMod val="65000"/>
                    <a:lumOff val="35000"/>
                  </a:schemeClr>
                </a:solidFill>
                <a:latin typeface="+mn-lt"/>
                <a:ea typeface="+mn-ea"/>
                <a:cs typeface="+mn-cs"/>
              </a:defRPr>
            </a:lvl1pPr>
            <a:lvl2pPr marL="457200" indent="0" algn="ctr" defTabSz="457200" rtl="0" eaLnBrk="1" latinLnBrk="0" hangingPunct="1">
              <a:spcBef>
                <a:spcPts val="0"/>
              </a:spcBef>
              <a:spcAft>
                <a:spcPts val="1200"/>
              </a:spcAft>
              <a:buClr>
                <a:srgbClr val="7B0000"/>
              </a:buClr>
              <a:buSzPct val="90000"/>
              <a:buFont typeface="Arial"/>
              <a:buNone/>
              <a:defRPr sz="22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1200"/>
              </a:spcAft>
              <a:buClr>
                <a:srgbClr val="7B0000"/>
              </a:buClr>
              <a:buSzPct val="90000"/>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1200"/>
              </a:spcAft>
              <a:buClr>
                <a:schemeClr val="bg1">
                  <a:lumMod val="50000"/>
                </a:schemeClr>
              </a:buClr>
              <a:buSzPct val="90000"/>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1200"/>
              </a:spcAft>
              <a:buClr>
                <a:schemeClr val="bg1">
                  <a:lumMod val="50000"/>
                </a:schemeClr>
              </a:buClr>
              <a:buSzPct val="90000"/>
              <a:buFont typeface="Arial"/>
              <a:buNone/>
              <a:defRPr sz="18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600" dirty="0"/>
              <a:t>Distributed</a:t>
            </a:r>
          </a:p>
          <a:p>
            <a:pPr marL="800100" lvl="1" indent="-342900" algn="l">
              <a:buFont typeface="Arial" panose="020B0604020202020204" pitchFamily="34" charset="0"/>
              <a:buChar char="•"/>
            </a:pPr>
            <a:r>
              <a:rPr lang="en-US" dirty="0"/>
              <a:t>Reports / Analyses developed and distributed from multiple departments on campus</a:t>
            </a:r>
          </a:p>
          <a:p>
            <a:pPr marL="342900" indent="-342900" algn="l">
              <a:buFont typeface="Arial" panose="020B0604020202020204" pitchFamily="34" charset="0"/>
              <a:buChar char="•"/>
            </a:pPr>
            <a:r>
              <a:rPr lang="en-US" dirty="0"/>
              <a:t>Complex</a:t>
            </a:r>
          </a:p>
          <a:p>
            <a:pPr marL="800100" lvl="1" indent="-342900" algn="l">
              <a:buFont typeface="Arial" panose="020B0604020202020204" pitchFamily="34" charset="0"/>
              <a:buChar char="•"/>
            </a:pPr>
            <a:r>
              <a:rPr lang="en-US" dirty="0"/>
              <a:t>Multiple data sources: institutional, local, third-party</a:t>
            </a:r>
          </a:p>
          <a:p>
            <a:pPr marL="342900" indent="-342900" algn="l">
              <a:buFont typeface="Arial" panose="020B0604020202020204" pitchFamily="34" charset="0"/>
              <a:buChar char="•"/>
            </a:pPr>
            <a:r>
              <a:rPr lang="en-US" dirty="0"/>
              <a:t>Data sources in applications not controlled by UW-Madison:  SFS, HRS, LMS, AEFIS, etc.  </a:t>
            </a:r>
          </a:p>
          <a:p>
            <a:pPr marL="342900" indent="-342900" algn="l">
              <a:buFont typeface="Arial" panose="020B0604020202020204" pitchFamily="34" charset="0"/>
              <a:buChar char="•"/>
            </a:pPr>
            <a:r>
              <a:rPr lang="en-US" dirty="0"/>
              <a:t>Varied users with different skill sets</a:t>
            </a:r>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4146155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images_design</Template>
  <TotalTime>6601</TotalTime>
  <Words>1853</Words>
  <Application>Microsoft Macintosh PowerPoint</Application>
  <PresentationFormat>On-screen Show (4:3)</PresentationFormat>
  <Paragraphs>261</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Candara</vt:lpstr>
      <vt:lpstr>News Gothic MT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Accessing, Requesting</vt:lpstr>
      <vt:lpstr>Data.wisc.edu</vt:lpstr>
      <vt:lpstr>NEXT STEPS? </vt:lpstr>
      <vt:lpstr>Discussion</vt:lpstr>
    </vt:vector>
  </TitlesOfParts>
  <Company>University of Wisconsin - Madison</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FISHBAIN, JASON</dc:creator>
  <cp:lastModifiedBy>Kayla M Melland</cp:lastModifiedBy>
  <cp:revision>460</cp:revision>
  <cp:lastPrinted>2015-10-26T19:07:22Z</cp:lastPrinted>
  <dcterms:created xsi:type="dcterms:W3CDTF">2014-10-29T13:36:39Z</dcterms:created>
  <dcterms:modified xsi:type="dcterms:W3CDTF">2018-01-12T19:13:14Z</dcterms:modified>
</cp:coreProperties>
</file>